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346" r:id="rId2"/>
    <p:sldId id="471" r:id="rId3"/>
    <p:sldId id="472" r:id="rId4"/>
    <p:sldId id="473" r:id="rId5"/>
    <p:sldId id="474" r:id="rId6"/>
    <p:sldId id="475" r:id="rId7"/>
    <p:sldId id="476" r:id="rId8"/>
    <p:sldId id="477" r:id="rId9"/>
    <p:sldId id="478" r:id="rId10"/>
    <p:sldId id="479" r:id="rId11"/>
    <p:sldId id="480" r:id="rId12"/>
    <p:sldId id="481" r:id="rId13"/>
    <p:sldId id="482" r:id="rId14"/>
    <p:sldId id="483" r:id="rId15"/>
    <p:sldId id="484" r:id="rId16"/>
    <p:sldId id="485" r:id="rId17"/>
    <p:sldId id="486" r:id="rId18"/>
    <p:sldId id="487" r:id="rId19"/>
    <p:sldId id="488" r:id="rId20"/>
    <p:sldId id="489" r:id="rId21"/>
    <p:sldId id="490" r:id="rId22"/>
    <p:sldId id="491" r:id="rId23"/>
    <p:sldId id="427" r:id="rId24"/>
    <p:sldId id="428" r:id="rId25"/>
    <p:sldId id="429" r:id="rId26"/>
    <p:sldId id="430" r:id="rId27"/>
    <p:sldId id="470" r:id="rId28"/>
    <p:sldId id="493" r:id="rId29"/>
    <p:sldId id="494" r:id="rId30"/>
    <p:sldId id="495" r:id="rId31"/>
    <p:sldId id="496" r:id="rId32"/>
    <p:sldId id="497" r:id="rId33"/>
    <p:sldId id="498" r:id="rId34"/>
    <p:sldId id="499" r:id="rId35"/>
    <p:sldId id="500" r:id="rId36"/>
    <p:sldId id="501" r:id="rId37"/>
    <p:sldId id="502" r:id="rId38"/>
    <p:sldId id="503" r:id="rId39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87578" autoAdjust="0"/>
  </p:normalViewPr>
  <p:slideViewPr>
    <p:cSldViewPr>
      <p:cViewPr varScale="1">
        <p:scale>
          <a:sx n="75" d="100"/>
          <a:sy n="75" d="100"/>
        </p:scale>
        <p:origin x="1714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66AD4-FA3B-4BBE-8CC4-51DEFAC11352}" type="datetimeFigureOut">
              <a:rPr lang="tr-TR" smtClean="0"/>
              <a:t>23.04.2024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989BD-54C4-4669-870D-1E0819B0B7B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6698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989BD-54C4-4669-870D-1E0819B0B7B4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7482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D1EF3-EA1B-42A1-915C-140EDACCE7D7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751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D1EF3-EA1B-42A1-915C-140EDACCE7D7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448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Splatting: şapırtı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D1EF3-EA1B-42A1-915C-140EDACCE7D7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037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D1EF3-EA1B-42A1-915C-140EDACCE7D7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34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1"/>
            <a:ext cx="5048250" cy="417036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0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Jaggy: çentik, tırtık</a:t>
            </a:r>
          </a:p>
          <a:p>
            <a:r>
              <a:rPr lang="en-US"/>
              <a:t>Crawl:</a:t>
            </a:r>
            <a:r>
              <a:rPr lang="en-US" baseline="0"/>
              <a:t> karıncalanma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D1EF3-EA1B-42A1-915C-140EDACCE7D7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10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1"/>
            <a:ext cx="5048250" cy="4170363"/>
          </a:xfrm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60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77DA24D-58F0-469C-A6F5-64F03A771A3C}" type="slidenum">
              <a:rPr lang="en-US" sz="1200"/>
              <a:pPr eaLnBrk="1" hangingPunct="1"/>
              <a:t>38</a:t>
            </a:fld>
            <a:endParaRPr lang="en-US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078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EDE9D67-A707-4D77-90B5-78058C1260C5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FFC26B9-3491-481E-9BAE-E02826D9BFFD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82A60AC-B8D5-4D5C-B533-4777F254A821}" type="slidenum">
              <a:rPr lang="en-US" sz="1200"/>
              <a:pPr eaLnBrk="1" hangingPunct="1"/>
              <a:t>25</a:t>
            </a:fld>
            <a:endParaRPr lang="en-US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8C0E59C-8C65-41FB-A6B0-839A822C0B57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8C0E59C-8C65-41FB-A6B0-839A822C0B57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D1EF3-EA1B-42A1-915C-140EDACCE7D7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873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D1EF3-EA1B-42A1-915C-140EDACCE7D7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789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D1EF3-EA1B-42A1-915C-140EDACCE7D7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926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23.04.2024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23.04.2024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23.04.2024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23.04.2024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23.04.2024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23.04.2024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23.04.2024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23.04.2024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23.04.2024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23.04.2024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23.04.2024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23.04.2024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30.png"/><Relationship Id="rId4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tags" Target="../tags/tag4.xml"/><Relationship Id="rId16" Type="http://schemas.openxmlformats.org/officeDocument/2006/relationships/image" Target="../media/image66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61.png"/><Relationship Id="rId5" Type="http://schemas.openxmlformats.org/officeDocument/2006/relationships/tags" Target="../tags/tag7.xml"/><Relationship Id="rId15" Type="http://schemas.openxmlformats.org/officeDocument/2006/relationships/image" Target="../media/image65.png"/><Relationship Id="rId10" Type="http://schemas.openxmlformats.org/officeDocument/2006/relationships/notesSlide" Target="../notesSlides/notesSlide16.xml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18.png"/><Relationship Id="rId7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2.wmf"/><Relationship Id="rId5" Type="http://schemas.microsoft.com/office/2007/relationships/hdphoto" Target="../media/hdphoto3.wdp"/><Relationship Id="rId10" Type="http://schemas.openxmlformats.org/officeDocument/2006/relationships/oleObject" Target="../embeddings/oleObject2.bin"/><Relationship Id="rId4" Type="http://schemas.openxmlformats.org/officeDocument/2006/relationships/image" Target="../media/image19.png"/><Relationship Id="rId9" Type="http://schemas.openxmlformats.org/officeDocument/2006/relationships/image" Target="../media/image2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tr-TR" b="1">
                <a:solidFill>
                  <a:schemeClr val="tx1">
                    <a:lumMod val="75000"/>
                    <a:lumOff val="25000"/>
                  </a:schemeClr>
                </a:solidFill>
              </a:rPr>
              <a:t>DOKULANDIRMA</a:t>
            </a:r>
            <a:endParaRPr lang="tr-T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2" descr="http://www.uludag.edu.tr/uploads/5/menu_resimler/logojpe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aşlık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BMB </a:t>
            </a:r>
            <a:r>
              <a:rPr lang="tr-TR" b="1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22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BİLGİSAYAR</a:t>
            </a:r>
            <a:r>
              <a:rPr lang="tr-TR" sz="3600" kern="0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GRAFİKLERİ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78345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Türev Alma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Arial" pitchFamily="34" charset="0"/>
              <a:buChar char="•"/>
            </a:pPr>
            <a:r>
              <a:rPr lang="en-US"/>
              <a:t>Tüm yönlerde türev alan filtreler kenarları açığa çıkarır.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342900" lvl="1" indent="-342900">
              <a:buFont typeface="Arial" pitchFamily="34" charset="0"/>
              <a:buChar char="•"/>
            </a:pPr>
            <a:r>
              <a:rPr lang="en-US"/>
              <a:t>Kenarları belirlemek için x ve y yönünde türevi alınan görüntülerin genliği de hesaplabilir.</a:t>
            </a:r>
          </a:p>
          <a:p>
            <a:pPr lvl="1"/>
            <a:r>
              <a:rPr lang="en-US"/>
              <a:t>Genlik hesabı</a:t>
            </a:r>
          </a:p>
          <a:p>
            <a:pPr lvl="1"/>
            <a:endParaRPr lang="en-US"/>
          </a:p>
          <a:p>
            <a:pPr lvl="1"/>
            <a:r>
              <a:rPr lang="en-US"/>
              <a:t>Açı hesabı</a:t>
            </a:r>
          </a:p>
        </p:txBody>
      </p:sp>
      <p:pic>
        <p:nvPicPr>
          <p:cNvPr id="11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2348880"/>
            <a:ext cx="2418159" cy="1117776"/>
          </a:xfrm>
          <a:prstGeom prst="rect">
            <a:avLst/>
          </a:prstGeom>
        </p:spPr>
      </p:pic>
      <p:pic>
        <p:nvPicPr>
          <p:cNvPr id="12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609" y="2636306"/>
            <a:ext cx="1521619" cy="542925"/>
          </a:xfrm>
          <a:prstGeom prst="rect">
            <a:avLst/>
          </a:prstGeom>
        </p:spPr>
      </p:pic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3203848" y="5013176"/>
            <a:ext cx="2735882" cy="1223541"/>
            <a:chOff x="1837" y="3249"/>
            <a:chExt cx="2004" cy="886"/>
          </a:xfrm>
        </p:grpSpPr>
        <p:pic>
          <p:nvPicPr>
            <p:cNvPr id="13" name="Picture 29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927" y="3813"/>
              <a:ext cx="1725" cy="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30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837" y="3249"/>
              <a:ext cx="2004" cy="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8" cstate="print"/>
          <a:srcRect l="48772" t="2193" r="5710" b="50317"/>
          <a:stretch>
            <a:fillRect/>
          </a:stretch>
        </p:blipFill>
        <p:spPr bwMode="auto">
          <a:xfrm>
            <a:off x="6528123" y="4583113"/>
            <a:ext cx="2322632" cy="2156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2419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Keskinleştirme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İçerik Yer Tutucusu 2"/>
              <p:cNvSpPr txBox="1">
                <a:spLocks/>
              </p:cNvSpPr>
              <p:nvPr/>
            </p:nvSpPr>
            <p:spPr>
              <a:xfrm>
                <a:off x="457200" y="1600200"/>
                <a:ext cx="82296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en-US"/>
                  <a:t>Kenar veya genlik görüntüsü original görüntüye eklendiğinde görüntü hatları keskinleştirilir.</a:t>
                </a:r>
              </a:p>
              <a:p>
                <a:pPr marL="742950" lvl="2" indent="-342900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I</m:t>
                    </m:r>
                    <m:r>
                      <m:rPr>
                        <m:nor/>
                      </m:rPr>
                      <a:rPr lang="en-US" baseline="-25000" dirty="0"/>
                      <m:t>kena</m:t>
                    </m:r>
                    <m:r>
                      <m:rPr>
                        <m:nor/>
                      </m:rPr>
                      <a:rPr lang="en-US" b="0" i="0" baseline="-25000" dirty="0" smtClean="0"/>
                      <m:t>r</m:t>
                    </m:r>
                  </m:oMath>
                </a14:m>
                <a:r>
                  <a:rPr lang="en-US"/>
                  <a:t> şu şekilde belirlenebilir.</a:t>
                </a:r>
              </a:p>
              <a:p>
                <a:pPr marL="1200150" lvl="3" indent="-342900"/>
                <a:r>
                  <a:rPr lang="en-US"/>
                  <a:t>türev alma filtreleriyle hesaplanarak,</a:t>
                </a:r>
              </a:p>
              <a:p>
                <a:pPr marL="1200150" lvl="3" indent="-342900"/>
                <a:r>
                  <a:rPr lang="en-US"/>
                  <a:t>orijinal görüntüden bulanık görüntü çıkartılarak,</a:t>
                </a:r>
              </a:p>
              <a:p>
                <a:pPr marL="742950" lvl="2" indent="-342900"/>
                <a:endParaRPr lang="en-US"/>
              </a:p>
            </p:txBody>
          </p:sp>
        </mc:Choice>
        <mc:Fallback xmlns="">
          <p:sp>
            <p:nvSpPr>
              <p:cNvPr id="6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8229600" cy="4525963"/>
              </a:xfrm>
              <a:prstGeom prst="rect">
                <a:avLst/>
              </a:prstGeom>
              <a:blipFill>
                <a:blip r:embed="rId2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5"/>
          <p:cNvPicPr>
            <a:picLocks noChangeAspect="1"/>
          </p:cNvPicPr>
          <p:nvPr/>
        </p:nvPicPr>
        <p:blipFill rotWithShape="1">
          <a:blip r:embed="rId3"/>
          <a:srcRect t="5281" b="10165"/>
          <a:stretch/>
        </p:blipFill>
        <p:spPr>
          <a:xfrm>
            <a:off x="1103971" y="5085185"/>
            <a:ext cx="7617337" cy="1656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Metin kutusu 2"/>
              <p:cNvSpPr txBox="1"/>
              <p:nvPr/>
            </p:nvSpPr>
            <p:spPr>
              <a:xfrm>
                <a:off x="3065322" y="3931022"/>
                <a:ext cx="3294172" cy="1154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lvl="3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/>
                        <m:t>g</m:t>
                      </m:r>
                      <m:r>
                        <m:rPr>
                          <m:nor/>
                        </m:rPr>
                        <a:rPr lang="en-US" sz="2000" baseline="-25000" dirty="0" smtClean="0"/>
                        <m:t>kenar</m:t>
                      </m:r>
                      <m:r>
                        <m:rPr>
                          <m:nor/>
                        </m:rPr>
                        <a:rPr lang="en-US" sz="2000" dirty="0" smtClean="0"/>
                        <m:t>(</m:t>
                      </m:r>
                      <m:r>
                        <m:rPr>
                          <m:nor/>
                        </m:rPr>
                        <a:rPr lang="en-US" sz="2000" dirty="0" smtClean="0"/>
                        <m:t>x</m:t>
                      </m:r>
                      <m:r>
                        <m:rPr>
                          <m:nor/>
                        </m:rPr>
                        <a:rPr lang="en-US" sz="2000" dirty="0" smtClean="0"/>
                        <m:t>,</m:t>
                      </m:r>
                      <m:r>
                        <m:rPr>
                          <m:nor/>
                        </m:rPr>
                        <a:rPr lang="en-US" sz="2000" dirty="0" smtClean="0"/>
                        <m:t>y</m:t>
                      </m:r>
                      <m:r>
                        <m:rPr>
                          <m:nor/>
                        </m:rPr>
                        <a:rPr lang="en-US" sz="2000" dirty="0" smtClean="0"/>
                        <m:t>) = </m:t>
                      </m:r>
                      <m:r>
                        <m:rPr>
                          <m:nor/>
                        </m:rPr>
                        <a:rPr lang="en-US" sz="2000" dirty="0" smtClean="0"/>
                        <m:t>f</m:t>
                      </m:r>
                      <m:r>
                        <m:rPr>
                          <m:nor/>
                        </m:rPr>
                        <a:rPr lang="en-US" sz="2000" dirty="0" smtClean="0"/>
                        <m:t>(</m:t>
                      </m:r>
                      <m:r>
                        <m:rPr>
                          <m:nor/>
                        </m:rPr>
                        <a:rPr lang="en-US" sz="2000" dirty="0" smtClean="0"/>
                        <m:t>x</m:t>
                      </m:r>
                      <m:r>
                        <m:rPr>
                          <m:nor/>
                        </m:rPr>
                        <a:rPr lang="en-US" sz="2000" dirty="0" smtClean="0"/>
                        <m:t>,</m:t>
                      </m:r>
                      <m:r>
                        <m:rPr>
                          <m:nor/>
                        </m:rPr>
                        <a:rPr lang="en-US" sz="2000" dirty="0" smtClean="0"/>
                        <m:t>y</m:t>
                      </m:r>
                      <m:r>
                        <m:rPr>
                          <m:nor/>
                        </m:rPr>
                        <a:rPr lang="en-US" sz="2000" dirty="0" smtClean="0"/>
                        <m:t>) 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b="0" i="0" dirty="0">
                  <a:latin typeface="Cambria Math" panose="02040503050406030204" pitchFamily="18" charset="0"/>
                </a:endParaRPr>
              </a:p>
              <a:p>
                <a:pPr marL="0" lvl="3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dirty="0" smtClean="0"/>
                        <m:t>g</m:t>
                      </m:r>
                      <m:r>
                        <m:rPr>
                          <m:nor/>
                        </m:rPr>
                        <a:rPr lang="en-US" sz="2000" baseline="-25000" dirty="0"/>
                        <m:t>k</m:t>
                      </m:r>
                      <m:r>
                        <m:rPr>
                          <m:nor/>
                        </m:rPr>
                        <a:rPr lang="en-US" sz="2000" b="0" i="0" baseline="-25000" dirty="0" smtClean="0"/>
                        <m:t>enar</m:t>
                      </m:r>
                      <m:r>
                        <m:rPr>
                          <m:nor/>
                        </m:rPr>
                        <a:rPr lang="en-US" sz="2000" dirty="0"/>
                        <m:t>(</m:t>
                      </m:r>
                      <m:r>
                        <m:rPr>
                          <m:nor/>
                        </m:rPr>
                        <a:rPr lang="en-US" sz="2000" dirty="0"/>
                        <m:t>x</m:t>
                      </m:r>
                      <m:r>
                        <m:rPr>
                          <m:nor/>
                        </m:rPr>
                        <a:rPr lang="en-US" sz="2000" dirty="0"/>
                        <m:t>,</m:t>
                      </m:r>
                      <m:r>
                        <m:rPr>
                          <m:nor/>
                        </m:rPr>
                        <a:rPr lang="en-US" sz="2000" dirty="0"/>
                        <m:t>y</m:t>
                      </m:r>
                      <m:r>
                        <m:rPr>
                          <m:nor/>
                        </m:rPr>
                        <a:rPr lang="en-US" sz="2000" dirty="0"/>
                        <m:t>) = </m:t>
                      </m:r>
                      <m:r>
                        <m:rPr>
                          <m:nor/>
                        </m:rPr>
                        <a:rPr lang="en-US" sz="2000" b="0" i="0" dirty="0" smtClean="0"/>
                        <m:t>f</m:t>
                      </m:r>
                      <m:r>
                        <m:rPr>
                          <m:nor/>
                        </m:rPr>
                        <a:rPr lang="en-US" sz="2000" dirty="0"/>
                        <m:t>(</m:t>
                      </m:r>
                      <m:r>
                        <m:rPr>
                          <m:nor/>
                        </m:rPr>
                        <a:rPr lang="en-US" sz="2000" dirty="0"/>
                        <m:t>x</m:t>
                      </m:r>
                      <m:r>
                        <m:rPr>
                          <m:nor/>
                        </m:rPr>
                        <a:rPr lang="en-US" sz="2000" dirty="0"/>
                        <m:t>,</m:t>
                      </m:r>
                      <m:r>
                        <m:rPr>
                          <m:nor/>
                        </m:rPr>
                        <a:rPr lang="en-US" sz="2000" dirty="0"/>
                        <m:t>y</m:t>
                      </m:r>
                      <m:r>
                        <m:rPr>
                          <m:nor/>
                        </m:rPr>
                        <a:rPr lang="en-US" sz="2000" dirty="0"/>
                        <m:t>) – </m:t>
                      </m:r>
                      <m:r>
                        <m:rPr>
                          <m:nor/>
                        </m:rPr>
                        <a:rPr lang="en-US" sz="2000" b="0" i="0" dirty="0" smtClean="0"/>
                        <m:t>f</m:t>
                      </m:r>
                      <m:r>
                        <m:rPr>
                          <m:nor/>
                        </m:rPr>
                        <a:rPr lang="en-US" sz="2000" b="0" i="0" baseline="-25000" dirty="0" smtClean="0"/>
                        <m:t>bulan</m:t>
                      </m:r>
                      <m:r>
                        <m:rPr>
                          <m:nor/>
                        </m:rPr>
                        <a:rPr lang="en-US" sz="2000" b="0" i="0" baseline="-25000" dirty="0" smtClean="0"/>
                        <m:t>ı</m:t>
                      </m:r>
                      <m:r>
                        <m:rPr>
                          <m:nor/>
                        </m:rPr>
                        <a:rPr lang="en-US" sz="2000" b="0" i="0" baseline="-25000" dirty="0" smtClean="0"/>
                        <m:t>k</m:t>
                      </m:r>
                      <m:r>
                        <m:rPr>
                          <m:nor/>
                        </m:rPr>
                        <a:rPr lang="en-US" sz="2000" dirty="0"/>
                        <m:t>(</m:t>
                      </m:r>
                      <m:r>
                        <m:rPr>
                          <m:nor/>
                        </m:rPr>
                        <a:rPr lang="en-US" sz="2000" dirty="0"/>
                        <m:t>x</m:t>
                      </m:r>
                      <m:r>
                        <m:rPr>
                          <m:nor/>
                        </m:rPr>
                        <a:rPr lang="en-US" sz="2000" dirty="0"/>
                        <m:t>,</m:t>
                      </m:r>
                      <m:r>
                        <m:rPr>
                          <m:nor/>
                        </m:rPr>
                        <a:rPr lang="en-US" sz="2000" dirty="0"/>
                        <m:t>y</m:t>
                      </m:r>
                      <m:r>
                        <m:rPr>
                          <m:nor/>
                        </m:rPr>
                        <a:rPr lang="en-US" sz="2000" dirty="0"/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lvl="3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dirty="0" smtClean="0"/>
                        <m:t>f</m:t>
                      </m:r>
                      <m:r>
                        <m:rPr>
                          <m:nor/>
                        </m:rPr>
                        <a:rPr lang="en-US" sz="2000" baseline="-25000" dirty="0"/>
                        <m:t>ke</m:t>
                      </m:r>
                      <m:r>
                        <m:rPr>
                          <m:nor/>
                        </m:rPr>
                        <a:rPr lang="en-US" sz="2000" b="0" i="0" baseline="-25000" dirty="0" smtClean="0"/>
                        <m:t>skin</m:t>
                      </m:r>
                      <m:r>
                        <m:rPr>
                          <m:nor/>
                        </m:rPr>
                        <a:rPr lang="en-US" sz="2000" dirty="0"/>
                        <m:t>(</m:t>
                      </m:r>
                      <m:r>
                        <m:rPr>
                          <m:nor/>
                        </m:rPr>
                        <a:rPr lang="en-US" sz="2000" dirty="0"/>
                        <m:t>x</m:t>
                      </m:r>
                      <m:r>
                        <m:rPr>
                          <m:nor/>
                        </m:rPr>
                        <a:rPr lang="en-US" sz="2000" dirty="0"/>
                        <m:t>,</m:t>
                      </m:r>
                      <m:r>
                        <m:rPr>
                          <m:nor/>
                        </m:rPr>
                        <a:rPr lang="en-US" sz="2000" dirty="0"/>
                        <m:t>y</m:t>
                      </m:r>
                      <m:r>
                        <m:rPr>
                          <m:nor/>
                        </m:rPr>
                        <a:rPr lang="en-US" sz="2000" dirty="0"/>
                        <m:t>) = </m:t>
                      </m:r>
                      <m:r>
                        <m:rPr>
                          <m:nor/>
                        </m:rPr>
                        <a:rPr lang="en-US" sz="2000" b="0" i="0" dirty="0" smtClean="0"/>
                        <m:t>f</m:t>
                      </m:r>
                      <m:r>
                        <m:rPr>
                          <m:nor/>
                        </m:rPr>
                        <a:rPr lang="en-US" sz="2000" dirty="0"/>
                        <m:t>(</m:t>
                      </m:r>
                      <m:r>
                        <m:rPr>
                          <m:nor/>
                        </m:rPr>
                        <a:rPr lang="en-US" sz="2000" dirty="0" err="1"/>
                        <m:t>x</m:t>
                      </m:r>
                      <m:r>
                        <m:rPr>
                          <m:nor/>
                        </m:rPr>
                        <a:rPr lang="en-US" sz="2000" dirty="0" err="1"/>
                        <m:t>,</m:t>
                      </m:r>
                      <m:r>
                        <m:rPr>
                          <m:nor/>
                        </m:rPr>
                        <a:rPr lang="en-US" sz="2000" dirty="0" err="1"/>
                        <m:t>y</m:t>
                      </m:r>
                      <m:r>
                        <m:rPr>
                          <m:nor/>
                        </m:rPr>
                        <a:rPr lang="en-US" sz="2000" dirty="0"/>
                        <m:t>) + </m:t>
                      </m:r>
                      <m:r>
                        <m:rPr>
                          <m:nor/>
                        </m:rPr>
                        <a:rPr lang="en-US" sz="2000" dirty="0"/>
                        <m:t>k</m:t>
                      </m:r>
                      <m:r>
                        <m:rPr>
                          <m:nor/>
                        </m:rPr>
                        <a:rPr lang="en-US" sz="2000" dirty="0"/>
                        <m:t> . </m:t>
                      </m:r>
                      <m:r>
                        <m:rPr>
                          <m:nor/>
                        </m:rPr>
                        <a:rPr lang="en-US" sz="2000" b="0" i="0" dirty="0" smtClean="0"/>
                        <m:t>gkena</m:t>
                      </m:r>
                      <m:r>
                        <m:rPr>
                          <m:nor/>
                        </m:rPr>
                        <a:rPr lang="en-US" sz="2000" baseline="-25000" dirty="0"/>
                        <m:t>r</m:t>
                      </m:r>
                      <m:r>
                        <m:rPr>
                          <m:nor/>
                        </m:rPr>
                        <a:rPr lang="en-US" sz="2000" dirty="0"/>
                        <m:t>(</m:t>
                      </m:r>
                      <m:r>
                        <m:rPr>
                          <m:nor/>
                        </m:rPr>
                        <a:rPr lang="en-US" sz="2000" dirty="0"/>
                        <m:t>x</m:t>
                      </m:r>
                      <m:r>
                        <m:rPr>
                          <m:nor/>
                        </m:rPr>
                        <a:rPr lang="en-US" sz="2000" dirty="0"/>
                        <m:t>,</m:t>
                      </m:r>
                      <m:r>
                        <m:rPr>
                          <m:nor/>
                        </m:rPr>
                        <a:rPr lang="en-US" sz="2000" dirty="0"/>
                        <m:t>y</m:t>
                      </m:r>
                      <m:r>
                        <m:rPr>
                          <m:nor/>
                        </m:rPr>
                        <a:rPr lang="en-US" sz="2000" dirty="0"/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Metin kut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322" y="3931022"/>
                <a:ext cx="3294172" cy="115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668" y="3748460"/>
            <a:ext cx="871538" cy="535781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6766121" y="4323437"/>
            <a:ext cx="236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konvolüsyon operatörü</a:t>
            </a:r>
          </a:p>
        </p:txBody>
      </p:sp>
      <p:sp>
        <p:nvSpPr>
          <p:cNvPr id="7" name="Sağ Ok 6"/>
          <p:cNvSpPr/>
          <p:nvPr/>
        </p:nvSpPr>
        <p:spPr>
          <a:xfrm rot="11463348">
            <a:off x="5053566" y="4218508"/>
            <a:ext cx="1656184" cy="145470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Görüntülerde Geometrik Dönüşümler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Eğme</a:t>
            </a:r>
          </a:p>
          <a:p>
            <a:pPr lvl="1"/>
            <a:r>
              <a:rPr lang="en-US"/>
              <a:t>Ölçekleme</a:t>
            </a:r>
          </a:p>
          <a:p>
            <a:pPr lvl="1"/>
            <a:r>
              <a:rPr lang="en-US"/>
              <a:t>Döndürme</a:t>
            </a:r>
          </a:p>
          <a:p>
            <a:pPr lvl="1"/>
            <a:r>
              <a:rPr lang="en-US"/>
              <a:t>Biçim değiştirme</a:t>
            </a:r>
          </a:p>
          <a:p>
            <a:pPr marL="742950" lvl="2" indent="-34290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7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Ölçekleme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/>
              <a:t>u-v koordinatları yeni x-y koordinatlarına dönüştürülür. </a:t>
            </a:r>
          </a:p>
          <a:p>
            <a:pPr algn="just"/>
            <a:r>
              <a:rPr lang="en-US" sz="2800"/>
              <a:t>Görüntü yoğunlukları yeni koordinat değeri için komşuluk bilgisi ile interpole edilir.</a:t>
            </a:r>
          </a:p>
          <a:p>
            <a:pPr marL="742950" lvl="2" indent="-342900"/>
            <a:endParaRPr lang="en-US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4383134"/>
            <a:ext cx="1470950" cy="147997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994" y="4413735"/>
            <a:ext cx="961660" cy="967560"/>
          </a:xfrm>
          <a:prstGeom prst="rect">
            <a:avLst/>
          </a:prstGeom>
        </p:spPr>
      </p:pic>
      <p:cxnSp>
        <p:nvCxnSpPr>
          <p:cNvPr id="7" name="Düz Ok Bağlayıcısı 6"/>
          <p:cNvCxnSpPr/>
          <p:nvPr/>
        </p:nvCxnSpPr>
        <p:spPr>
          <a:xfrm>
            <a:off x="2843808" y="4383134"/>
            <a:ext cx="1797948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Düz Ok Bağlayıcısı 7"/>
          <p:cNvCxnSpPr/>
          <p:nvPr/>
        </p:nvCxnSpPr>
        <p:spPr>
          <a:xfrm flipH="1">
            <a:off x="2843808" y="4383133"/>
            <a:ext cx="6402" cy="182880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/>
          <p:cNvSpPr txBox="1"/>
          <p:nvPr/>
        </p:nvSpPr>
        <p:spPr>
          <a:xfrm>
            <a:off x="4357704" y="4051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</a:t>
            </a:r>
          </a:p>
        </p:txBody>
      </p:sp>
      <p:sp>
        <p:nvSpPr>
          <p:cNvPr id="10" name="Metin kutusu 9"/>
          <p:cNvSpPr txBox="1"/>
          <p:nvPr/>
        </p:nvSpPr>
        <p:spPr>
          <a:xfrm>
            <a:off x="2554946" y="579708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cxnSp>
        <p:nvCxnSpPr>
          <p:cNvPr id="11" name="Düz Ok Bağlayıcısı 10"/>
          <p:cNvCxnSpPr/>
          <p:nvPr/>
        </p:nvCxnSpPr>
        <p:spPr>
          <a:xfrm>
            <a:off x="4847437" y="4408511"/>
            <a:ext cx="1797948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Ok Bağlayıcısı 11"/>
          <p:cNvCxnSpPr/>
          <p:nvPr/>
        </p:nvCxnSpPr>
        <p:spPr>
          <a:xfrm flipH="1">
            <a:off x="4847437" y="4408510"/>
            <a:ext cx="6402" cy="182880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etin kutusu 12"/>
          <p:cNvSpPr txBox="1"/>
          <p:nvPr/>
        </p:nvSpPr>
        <p:spPr>
          <a:xfrm>
            <a:off x="6361333" y="407641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4" name="Metin kutusu 13"/>
          <p:cNvSpPr txBox="1"/>
          <p:nvPr/>
        </p:nvSpPr>
        <p:spPr>
          <a:xfrm>
            <a:off x="4558575" y="582245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732332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4980">
            <a:off x="4566088" y="4928509"/>
            <a:ext cx="1470950" cy="1479975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Döndürme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/>
              <a:t>u-v koordinatları yeni x-y koordinatlarına dönüştürülür. </a:t>
            </a:r>
          </a:p>
          <a:p>
            <a:pPr algn="just"/>
            <a:r>
              <a:rPr lang="en-US" sz="2800"/>
              <a:t>Görüntü yoğunlukları yeni koordinat değeri için komşuluk bilgisi ile interpole edilir.</a:t>
            </a:r>
          </a:p>
          <a:p>
            <a:pPr marL="742950" lvl="2" indent="-342900"/>
            <a:endParaRPr lang="en-US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566" y="4625194"/>
            <a:ext cx="1470950" cy="1479975"/>
          </a:xfrm>
          <a:prstGeom prst="rect">
            <a:avLst/>
          </a:prstGeom>
        </p:spPr>
      </p:pic>
      <p:cxnSp>
        <p:nvCxnSpPr>
          <p:cNvPr id="7" name="Düz Ok Bağlayıcısı 6"/>
          <p:cNvCxnSpPr/>
          <p:nvPr/>
        </p:nvCxnSpPr>
        <p:spPr>
          <a:xfrm>
            <a:off x="2196566" y="4625194"/>
            <a:ext cx="1797948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Düz Ok Bağlayıcısı 7"/>
          <p:cNvCxnSpPr/>
          <p:nvPr/>
        </p:nvCxnSpPr>
        <p:spPr>
          <a:xfrm flipH="1">
            <a:off x="2196566" y="4625193"/>
            <a:ext cx="6402" cy="182880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/>
          <p:cNvSpPr txBox="1"/>
          <p:nvPr/>
        </p:nvSpPr>
        <p:spPr>
          <a:xfrm>
            <a:off x="3710462" y="429309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</a:t>
            </a:r>
          </a:p>
        </p:txBody>
      </p:sp>
      <p:sp>
        <p:nvSpPr>
          <p:cNvPr id="10" name="Metin kutusu 9"/>
          <p:cNvSpPr txBox="1"/>
          <p:nvPr/>
        </p:nvSpPr>
        <p:spPr>
          <a:xfrm>
            <a:off x="1907704" y="603914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cxnSp>
        <p:nvCxnSpPr>
          <p:cNvPr id="11" name="Düz Ok Bağlayıcısı 10"/>
          <p:cNvCxnSpPr/>
          <p:nvPr/>
        </p:nvCxnSpPr>
        <p:spPr>
          <a:xfrm>
            <a:off x="5295162" y="4650571"/>
            <a:ext cx="1797948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Ok Bağlayıcısı 11"/>
          <p:cNvCxnSpPr/>
          <p:nvPr/>
        </p:nvCxnSpPr>
        <p:spPr>
          <a:xfrm flipH="1">
            <a:off x="5295162" y="4650570"/>
            <a:ext cx="6402" cy="182880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etin kutusu 12"/>
          <p:cNvSpPr txBox="1"/>
          <p:nvPr/>
        </p:nvSpPr>
        <p:spPr>
          <a:xfrm>
            <a:off x="6809058" y="431847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4" name="Metin kutusu 13"/>
          <p:cNvSpPr txBox="1"/>
          <p:nvPr/>
        </p:nvSpPr>
        <p:spPr>
          <a:xfrm>
            <a:off x="5006300" y="606451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</a:t>
            </a:r>
          </a:p>
        </p:txBody>
      </p:sp>
      <p:cxnSp>
        <p:nvCxnSpPr>
          <p:cNvPr id="16" name="Eğri Bağlayıcı 15"/>
          <p:cNvCxnSpPr/>
          <p:nvPr/>
        </p:nvCxnSpPr>
        <p:spPr>
          <a:xfrm rot="5400000">
            <a:off x="5529807" y="4700874"/>
            <a:ext cx="316635" cy="216024"/>
          </a:xfrm>
          <a:prstGeom prst="curvedConnector3">
            <a:avLst>
              <a:gd name="adj1" fmla="val 92262"/>
            </a:avLst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Metin kutusu 18"/>
              <p:cNvSpPr txBox="1"/>
              <p:nvPr/>
            </p:nvSpPr>
            <p:spPr>
              <a:xfrm>
                <a:off x="5850376" y="4712196"/>
                <a:ext cx="1894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Metin kutusu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376" y="4712196"/>
                <a:ext cx="189475" cy="276999"/>
              </a:xfrm>
              <a:prstGeom prst="rect">
                <a:avLst/>
              </a:prstGeom>
              <a:blipFill>
                <a:blip r:embed="rId3"/>
                <a:stretch>
                  <a:fillRect l="-32258" r="-2258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Metin kutusu 19"/>
              <p:cNvSpPr txBox="1"/>
              <p:nvPr/>
            </p:nvSpPr>
            <p:spPr>
              <a:xfrm>
                <a:off x="3719960" y="3556536"/>
                <a:ext cx="20909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Metin kutusu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960" y="3556536"/>
                <a:ext cx="2090957" cy="553998"/>
              </a:xfrm>
              <a:prstGeom prst="rect">
                <a:avLst/>
              </a:prstGeom>
              <a:blipFill>
                <a:blip r:embed="rId4"/>
                <a:stretch>
                  <a:fillRect l="-2332" r="-2041"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979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Biçim Değiştirme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649106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/>
              <a:t>u-v koordinatları yeni x-y koordinatlarına dönüştürülür. </a:t>
            </a:r>
          </a:p>
          <a:p>
            <a:pPr lvl="1" algn="just"/>
            <a:r>
              <a:rPr lang="en-US" sz="2000"/>
              <a:t>Dönüşüm lineer olmayan formüllere göre gerçekleştirilir.</a:t>
            </a:r>
          </a:p>
          <a:p>
            <a:pPr lvl="1" algn="just"/>
            <a:r>
              <a:rPr lang="en-US" sz="2000"/>
              <a:t>Balık gözü (fish eye) lens görüntüleri tipik bir örneğidir.</a:t>
            </a:r>
          </a:p>
          <a:p>
            <a:pPr algn="just"/>
            <a:r>
              <a:rPr lang="en-US" sz="2400"/>
              <a:t>Görüntü yoğunlukları yeni koordinat değeri için komşuluk bilgisi ile interpole edilir.</a:t>
            </a:r>
          </a:p>
          <a:p>
            <a:pPr marL="742950" lvl="2" indent="-342900"/>
            <a:endParaRPr lang="en-US" sz="2000"/>
          </a:p>
        </p:txBody>
      </p:sp>
      <p:cxnSp>
        <p:nvCxnSpPr>
          <p:cNvPr id="7" name="Düz Ok Bağlayıcısı 6"/>
          <p:cNvCxnSpPr/>
          <p:nvPr/>
        </p:nvCxnSpPr>
        <p:spPr>
          <a:xfrm>
            <a:off x="1865878" y="4835944"/>
            <a:ext cx="1797948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Düz Ok Bağlayıcısı 7"/>
          <p:cNvCxnSpPr/>
          <p:nvPr/>
        </p:nvCxnSpPr>
        <p:spPr>
          <a:xfrm flipH="1">
            <a:off x="1865878" y="4835943"/>
            <a:ext cx="6402" cy="182880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/>
          <p:cNvSpPr txBox="1"/>
          <p:nvPr/>
        </p:nvSpPr>
        <p:spPr>
          <a:xfrm>
            <a:off x="3379774" y="45038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</a:t>
            </a:r>
          </a:p>
        </p:txBody>
      </p:sp>
      <p:sp>
        <p:nvSpPr>
          <p:cNvPr id="10" name="Metin kutusu 9"/>
          <p:cNvSpPr txBox="1"/>
          <p:nvPr/>
        </p:nvSpPr>
        <p:spPr>
          <a:xfrm>
            <a:off x="1577016" y="624989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cxnSp>
        <p:nvCxnSpPr>
          <p:cNvPr id="11" name="Düz Ok Bağlayıcısı 10"/>
          <p:cNvCxnSpPr/>
          <p:nvPr/>
        </p:nvCxnSpPr>
        <p:spPr>
          <a:xfrm>
            <a:off x="3900896" y="4861800"/>
            <a:ext cx="1797948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Ok Bağlayıcısı 11"/>
          <p:cNvCxnSpPr/>
          <p:nvPr/>
        </p:nvCxnSpPr>
        <p:spPr>
          <a:xfrm flipH="1">
            <a:off x="3900896" y="4861799"/>
            <a:ext cx="6402" cy="182880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etin kutusu 12"/>
          <p:cNvSpPr txBox="1"/>
          <p:nvPr/>
        </p:nvSpPr>
        <p:spPr>
          <a:xfrm>
            <a:off x="5414792" y="452970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4" name="Metin kutusu 13"/>
          <p:cNvSpPr txBox="1"/>
          <p:nvPr/>
        </p:nvSpPr>
        <p:spPr>
          <a:xfrm>
            <a:off x="3612034" y="627574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468" y="4861320"/>
            <a:ext cx="1302240" cy="1506627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675" y="4882900"/>
            <a:ext cx="1284649" cy="1510964"/>
          </a:xfrm>
          <a:prstGeom prst="rect">
            <a:avLst/>
          </a:prstGeom>
        </p:spPr>
      </p:pic>
      <p:pic>
        <p:nvPicPr>
          <p:cNvPr id="17" name="Resim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388" y="3817413"/>
            <a:ext cx="1727766" cy="1372410"/>
          </a:xfrm>
          <a:prstGeom prst="rect">
            <a:avLst/>
          </a:prstGeom>
        </p:spPr>
      </p:pic>
      <p:pic>
        <p:nvPicPr>
          <p:cNvPr id="18" name="Resim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192644" y="1810356"/>
            <a:ext cx="1405042" cy="984730"/>
          </a:xfrm>
          <a:prstGeom prst="rect">
            <a:avLst/>
          </a:prstGeom>
        </p:spPr>
      </p:pic>
      <p:cxnSp>
        <p:nvCxnSpPr>
          <p:cNvPr id="24" name="Düz Ok Bağlayıcısı 23"/>
          <p:cNvCxnSpPr/>
          <p:nvPr/>
        </p:nvCxnSpPr>
        <p:spPr>
          <a:xfrm flipH="1">
            <a:off x="7895165" y="3140968"/>
            <a:ext cx="1" cy="504056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556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Görüntü Birleştirme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İçerik Yer Tutucusu 2"/>
              <p:cNvSpPr txBox="1">
                <a:spLocks/>
              </p:cNvSpPr>
              <p:nvPr/>
            </p:nvSpPr>
            <p:spPr>
              <a:xfrm>
                <a:off x="457200" y="1600200"/>
                <a:ext cx="8229600" cy="3556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en-US" sz="2400"/>
                  <a:t>Görüntü birleştirme adımları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2400"/>
                  <a:t>Arkaplan görüntüsünü oluştur.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2400"/>
                  <a:t>Önplan görüntüsünü belirli bir saydamlıkta oluştur.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en-US" sz="2000"/>
                  <a:t>Tüm pikseller RGBA derinliğinde ifade edilir (r, g, b,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/>
                  <a:t>).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en-US" sz="2000"/>
                  <a:t>Mesela görüntüde dama tahtası görünümündeki pikseller saydam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/>
                  <a:t>=0) pikselleri diğerleri opak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/>
                  <a:t>=1) pikselleri ifade eder.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2400"/>
                  <a:t>Saydam olmayan tüm önplan piksellerini uygun bir konum ve ölçekte arkaplan görüntüsüne ekle. 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en-US" sz="2000"/>
                  <a:t>Alfa döşemesi (matting) için yarı geçirgen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/>
                  <a:t> değerleri ağırlık olarak kullanılır.</a:t>
                </a:r>
              </a:p>
              <a:p>
                <a:pPr lvl="3">
                  <a:lnSpc>
                    <a:spcPct val="110000"/>
                  </a:lnSpc>
                </a:pPr>
                <a:r>
                  <a:rPr lang="en-US" sz="1700"/>
                  <a:t>Renk = (1-</a:t>
                </a:r>
                <a:r>
                  <a:rPr lang="en-US" sz="18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700"/>
                  <a:t>)*önplanRengi +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700"/>
                  <a:t>*arkaplanRengi</a:t>
                </a:r>
              </a:p>
              <a:p>
                <a:pPr lvl="3">
                  <a:lnSpc>
                    <a:spcPct val="110000"/>
                  </a:lnSpc>
                </a:pPr>
                <a:endParaRPr lang="en-US" sz="1700"/>
              </a:p>
              <a:p>
                <a:pPr lvl="1">
                  <a:lnSpc>
                    <a:spcPct val="110000"/>
                  </a:lnSpc>
                </a:pPr>
                <a:endParaRPr lang="en-US" sz="2400"/>
              </a:p>
              <a:p>
                <a:pPr algn="just">
                  <a:lnSpc>
                    <a:spcPct val="110000"/>
                  </a:lnSpc>
                </a:pPr>
                <a:endParaRPr lang="en-US" sz="2400"/>
              </a:p>
              <a:p>
                <a:pPr marL="742950" lvl="2" indent="-342900">
                  <a:lnSpc>
                    <a:spcPct val="110000"/>
                  </a:lnSpc>
                </a:pPr>
                <a:endParaRPr lang="en-US" sz="2000"/>
              </a:p>
            </p:txBody>
          </p:sp>
        </mc:Choice>
        <mc:Fallback xmlns="">
          <p:sp>
            <p:nvSpPr>
              <p:cNvPr id="6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8229600" cy="3556991"/>
              </a:xfrm>
              <a:prstGeom prst="rect">
                <a:avLst/>
              </a:prstGeom>
              <a:blipFill>
                <a:blip r:embed="rId3"/>
                <a:stretch>
                  <a:fillRect l="-667" t="-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si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4948335"/>
            <a:ext cx="3168352" cy="1821033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5102736"/>
            <a:ext cx="2328982" cy="1638632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5535054"/>
            <a:ext cx="1835696" cy="120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64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Görüntü Formatları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3556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Renkli görüntüler genelde kanal başına 8-bitten, 24 bit piksellerden oluşur. </a:t>
            </a:r>
          </a:p>
          <a:p>
            <a:r>
              <a:rPr lang="en-US" sz="2400"/>
              <a:t>Görüntüler,</a:t>
            </a:r>
          </a:p>
          <a:p>
            <a:pPr lvl="1"/>
            <a:r>
              <a:rPr lang="en-US" sz="1800"/>
              <a:t>ekran kartına gönderilerek direkt gösterilebilir veya</a:t>
            </a:r>
          </a:p>
          <a:p>
            <a:pPr lvl="1"/>
            <a:r>
              <a:rPr lang="en-US" sz="1800"/>
              <a:t>uygulama haricinde incelenebilmesi için standart bir formatta saklanabilir.</a:t>
            </a:r>
          </a:p>
          <a:p>
            <a:r>
              <a:rPr lang="en-US" sz="2400"/>
              <a:t>Yüzlerce görüntü formatından yaygın olan görüntü dosyası formatları</a:t>
            </a:r>
          </a:p>
          <a:p>
            <a:pPr lvl="1"/>
            <a:r>
              <a:rPr lang="en-US" sz="1800"/>
              <a:t>Sıkıştırılmamış formatlar: PPM, PGM, BMP</a:t>
            </a:r>
          </a:p>
          <a:p>
            <a:pPr lvl="1"/>
            <a:r>
              <a:rPr lang="en-US" sz="1800"/>
              <a:t>Sıkıştırılmış formatlar: JPEG, TIFF, PNG</a:t>
            </a:r>
          </a:p>
          <a:p>
            <a:endParaRPr lang="en-US" sz="2400"/>
          </a:p>
          <a:p>
            <a:pPr marL="742950" lvl="2" indent="-342900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2673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PPM  Formatı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3556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Kullanıcıların kolay anlayabileceği basit formatlı bir txt veya binary dosyadır.</a:t>
            </a:r>
          </a:p>
          <a:p>
            <a:r>
              <a:rPr lang="en-US" sz="2400"/>
              <a:t>PGM ve PBM gri yoğunluklu ve siyah-beyaz görüntüleri sakladığından tek kanallıdır.</a:t>
            </a:r>
          </a:p>
          <a:p>
            <a:r>
              <a:rPr lang="en-US" sz="2400"/>
              <a:t>PPM dosyaları RGB kanal yoğunluklarını saklar.</a:t>
            </a:r>
          </a:p>
          <a:p>
            <a:endParaRPr lang="en-US" sz="2400"/>
          </a:p>
          <a:p>
            <a:pPr lvl="2"/>
            <a:endParaRPr lang="en-US" sz="1400"/>
          </a:p>
          <a:p>
            <a:pPr lvl="2"/>
            <a:endParaRPr lang="en-US" sz="1400"/>
          </a:p>
          <a:p>
            <a:pPr lvl="2"/>
            <a:endParaRPr lang="en-US" sz="1400" baseline="30000"/>
          </a:p>
          <a:p>
            <a:pPr lvl="2"/>
            <a:endParaRPr lang="en-US" sz="1400"/>
          </a:p>
          <a:p>
            <a:endParaRPr lang="en-US" sz="2400"/>
          </a:p>
          <a:p>
            <a:pPr marL="742950" lvl="2" indent="-342900"/>
            <a:endParaRPr lang="en-US" sz="160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077072"/>
            <a:ext cx="4505800" cy="1495542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951" y="4025774"/>
            <a:ext cx="1464469" cy="146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56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PPM  Formatını Saklama Bedeli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İçerik Yer Tutucusu 2"/>
              <p:cNvSpPr txBox="1">
                <a:spLocks/>
              </p:cNvSpPr>
              <p:nvPr/>
            </p:nvSpPr>
            <p:spPr>
              <a:xfrm>
                <a:off x="457200" y="1600200"/>
                <a:ext cx="8229600" cy="3556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Sıkıştırılmamış ASCII karakter şeklinde dosyaları tutması diskte fazla yer tutar.</a:t>
                </a:r>
              </a:p>
              <a:p>
                <a:pPr lvl="1"/>
                <a:r>
                  <a:rPr lang="en-US" sz="1800"/>
                  <a:t>Başlık bilgisi dikkate alınmadığında 18 MP PPM görüntü dosyasının boyutu</a:t>
                </a:r>
              </a:p>
              <a:p>
                <a:pPr lvl="1"/>
                <a:r>
                  <a:rPr lang="en-US" sz="1800"/>
                  <a:t>ASCII formatta 18 MB x 3 x 3.57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800"/>
                  <a:t> 192 MB (boşluklar kodlanmaz)</a:t>
                </a:r>
              </a:p>
              <a:p>
                <a:pPr lvl="1"/>
                <a:r>
                  <a:rPr lang="en-US" sz="1800"/>
                  <a:t>3.57 her bir yoğunluk değerinin gerektirdiği bayt sayısının beklenti değeridir.</a:t>
                </a:r>
              </a:p>
              <a:p>
                <a:pPr lvl="2"/>
                <a:r>
                  <a:rPr lang="en-US" sz="1400"/>
                  <a:t>156/256 × 1 (100’ler basamağının olma olasılığı)</a:t>
                </a:r>
              </a:p>
              <a:p>
                <a:pPr lvl="2"/>
                <a:r>
                  <a:rPr lang="en-US" sz="1400"/>
                  <a:t>246/256 × 1 (10’lar basamağının olma olasılığı)</a:t>
                </a:r>
              </a:p>
              <a:p>
                <a:pPr lvl="2"/>
                <a:r>
                  <a:rPr lang="en-US" sz="1400"/>
                  <a:t>1 (1’ler basamağının olma olasılığı) </a:t>
                </a:r>
              </a:p>
              <a:p>
                <a:pPr lvl="2"/>
                <a:r>
                  <a:rPr lang="en-US" sz="1400"/>
                  <a:t>1 (boşluk veya yeni satır karakteri)</a:t>
                </a:r>
              </a:p>
              <a:p>
                <a:pPr lvl="2"/>
                <a:r>
                  <a:rPr lang="en-US" sz="1400"/>
                  <a:t>156/256 × 1 + 246/256 × 1 +1 + 1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400"/>
                  <a:t> 3.57</a:t>
                </a:r>
              </a:p>
              <a:p>
                <a:pPr lvl="1"/>
                <a:r>
                  <a:rPr lang="en-US" sz="1800"/>
                  <a:t>Binary formatta 18 MB x 3 = 54 MB (boşluklar kodlanmaz)</a:t>
                </a:r>
              </a:p>
              <a:p>
                <a:pPr lvl="1"/>
                <a:r>
                  <a:rPr lang="en-US" sz="1800"/>
                  <a:t>Hem 192 MB hem de 54 MB tek bir görüntü dosyasını saklamak için fazla büyük boyutlardır.</a:t>
                </a:r>
              </a:p>
              <a:p>
                <a:pPr lvl="2"/>
                <a:endParaRPr lang="en-US" sz="1600"/>
              </a:p>
              <a:p>
                <a:pPr lvl="2"/>
                <a:endParaRPr lang="en-US" sz="1600" baseline="30000"/>
              </a:p>
              <a:p>
                <a:pPr lvl="2"/>
                <a:endParaRPr lang="en-US" sz="1600"/>
              </a:p>
              <a:p>
                <a:endParaRPr lang="en-US" sz="2800"/>
              </a:p>
              <a:p>
                <a:pPr marL="742950" lvl="2" indent="-342900"/>
                <a:endParaRPr lang="en-US" sz="1800"/>
              </a:p>
            </p:txBody>
          </p:sp>
        </mc:Choice>
        <mc:Fallback xmlns="">
          <p:sp>
            <p:nvSpPr>
              <p:cNvPr id="6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8229600" cy="3556991"/>
              </a:xfrm>
              <a:prstGeom prst="rect">
                <a:avLst/>
              </a:prstGeom>
              <a:blipFill>
                <a:blip r:embed="rId2"/>
                <a:stretch>
                  <a:fillRect l="-667" t="-1029" b="-12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3356992"/>
            <a:ext cx="3250704" cy="107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28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Uzayda Görüntü İşleme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Filtreleme</a:t>
            </a:r>
          </a:p>
          <a:p>
            <a:pPr lvl="1"/>
            <a:r>
              <a:rPr lang="en-US"/>
              <a:t>Bulanıklaştırma</a:t>
            </a:r>
          </a:p>
          <a:p>
            <a:pPr lvl="1"/>
            <a:r>
              <a:rPr lang="en-US"/>
              <a:t>Gürültü giderme</a:t>
            </a:r>
          </a:p>
          <a:p>
            <a:pPr lvl="1"/>
            <a:r>
              <a:rPr lang="en-US"/>
              <a:t>Türev alma</a:t>
            </a:r>
          </a:p>
          <a:p>
            <a:pPr lvl="1"/>
            <a:r>
              <a:rPr lang="en-US"/>
              <a:t>Keskinleştirme</a:t>
            </a:r>
          </a:p>
          <a:p>
            <a:pPr lvl="1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48448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Kayıpsız ve Kayıplı Sıkıştırma</a:t>
            </a:r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3556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Bazı görüntü formatları kayıplıdır.</a:t>
            </a:r>
          </a:p>
          <a:p>
            <a:pPr lvl="1"/>
            <a:r>
              <a:rPr lang="en-US" sz="1600"/>
              <a:t>Sıkıştırma neticesinde bilgi kaybı dolayısıyla görüntünün aslı elde edilemez. </a:t>
            </a:r>
          </a:p>
          <a:p>
            <a:r>
              <a:rPr lang="en-US" sz="2000"/>
              <a:t>JPEG kayıplı bir dosya formatıdır.</a:t>
            </a:r>
          </a:p>
          <a:p>
            <a:pPr lvl="1"/>
            <a:r>
              <a:rPr lang="en-US" sz="1600"/>
              <a:t>Sıkıştırma kalitesine göre hataları görsel olarak algılamak mümkün değildir.</a:t>
            </a:r>
          </a:p>
          <a:p>
            <a:r>
              <a:rPr lang="en-US" sz="2000"/>
              <a:t>TIFF tercihe bağlı olarak kayıplı veya kayıpsız olabilir.</a:t>
            </a:r>
          </a:p>
          <a:p>
            <a:r>
              <a:rPr lang="en-US" sz="2000"/>
              <a:t>PNG kayıpsız bir dosya formatıdır.</a:t>
            </a:r>
          </a:p>
          <a:p>
            <a:r>
              <a:rPr lang="en-US" sz="2000"/>
              <a:t>Mesela simple.ppm dosyası PNG veya JPEG formatına çevirilirse şekildekine benzer bir fark oluşabilir.</a:t>
            </a:r>
          </a:p>
          <a:p>
            <a:endParaRPr lang="en-US" sz="1800"/>
          </a:p>
          <a:p>
            <a:pPr lvl="2"/>
            <a:endParaRPr lang="en-US" sz="1400"/>
          </a:p>
          <a:p>
            <a:pPr lvl="2"/>
            <a:endParaRPr lang="en-US" sz="1400" baseline="30000"/>
          </a:p>
          <a:p>
            <a:pPr lvl="2"/>
            <a:endParaRPr lang="en-US" sz="1400"/>
          </a:p>
          <a:p>
            <a:endParaRPr lang="en-US" sz="2400"/>
          </a:p>
          <a:p>
            <a:pPr marL="742950" lvl="2" indent="-342900"/>
            <a:endParaRPr lang="en-US" sz="160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941168"/>
            <a:ext cx="3250704" cy="10789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05" y="4933399"/>
            <a:ext cx="2979613" cy="15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78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JPEG Formatı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3556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Kullanıcıların kolay anlayabileceği bir formatta değildir.</a:t>
            </a:r>
          </a:p>
          <a:p>
            <a:r>
              <a:rPr lang="en-US" sz="2200"/>
              <a:t>Görüntü içeriğini sıkıştırarak kodlar.</a:t>
            </a:r>
          </a:p>
          <a:p>
            <a:r>
              <a:rPr lang="en-US" sz="2200"/>
              <a:t>Kayıplı bir sıkıştırma algoritması kullanır.</a:t>
            </a:r>
          </a:p>
          <a:p>
            <a:pPr lvl="1"/>
            <a:r>
              <a:rPr lang="en-US" sz="1800"/>
              <a:t>Görüntüdeki her 8x8 piksellik blokta ayrık kosinüs dönüşümü uygular.</a:t>
            </a:r>
          </a:p>
          <a:p>
            <a:pPr lvl="1"/>
            <a:r>
              <a:rPr lang="en-US" sz="1800"/>
              <a:t>Küçük katsayıları ihmal ederek nicelleme (quantization) gerçekleştirir.</a:t>
            </a:r>
          </a:p>
          <a:p>
            <a:pPr lvl="1"/>
            <a:r>
              <a:rPr lang="en-US" sz="1800"/>
              <a:t>Huffman kodlama uygular.</a:t>
            </a:r>
          </a:p>
          <a:p>
            <a:pPr lvl="1"/>
            <a:endParaRPr lang="en-US" sz="1800"/>
          </a:p>
          <a:p>
            <a:pPr lvl="1"/>
            <a:endParaRPr lang="en-US" sz="2000"/>
          </a:p>
          <a:p>
            <a:endParaRPr lang="en-US" sz="2400"/>
          </a:p>
          <a:p>
            <a:pPr marL="742950" lvl="2" indent="-342900"/>
            <a:endParaRPr lang="en-US" sz="1600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40" y="4530281"/>
            <a:ext cx="2918222" cy="1618943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263" y="4421032"/>
            <a:ext cx="2004885" cy="1728192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449" y="4538026"/>
            <a:ext cx="3311373" cy="14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7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JPEG Formatı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Farklı kalite ayarındaki JPEG görüntüleri</a:t>
            </a:r>
          </a:p>
          <a:p>
            <a:pPr lvl="1"/>
            <a:r>
              <a:rPr lang="en-US" sz="2400"/>
              <a:t>En solda original görüntü</a:t>
            </a:r>
          </a:p>
          <a:p>
            <a:pPr lvl="1"/>
            <a:r>
              <a:rPr lang="en-US" sz="2400"/>
              <a:t>5 farklı düzeyde JPEG sıkıştırma</a:t>
            </a:r>
          </a:p>
        </p:txBody>
      </p:sp>
      <p:pic>
        <p:nvPicPr>
          <p:cNvPr id="6148" name="Picture 4" descr="Example of reference image and the images with JPEG compression in five levels and their saliency maps produced by V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97"/>
          <a:stretch/>
        </p:blipFill>
        <p:spPr bwMode="auto">
          <a:xfrm>
            <a:off x="611560" y="4293096"/>
            <a:ext cx="8185169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004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/>
          <p:cNvSpPr/>
          <p:nvPr/>
        </p:nvSpPr>
        <p:spPr>
          <a:xfrm>
            <a:off x="1115616" y="4745776"/>
            <a:ext cx="1463040" cy="14915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5" name="AADGHTL0.jpg" descr="AADGHTL0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72"/>
          <a:stretch/>
        </p:blipFill>
        <p:spPr bwMode="auto">
          <a:xfrm>
            <a:off x="1115616" y="4234724"/>
            <a:ext cx="6728284" cy="243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dirty="0"/>
              <a:t>Doku Haritalama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2404864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dirty="0"/>
                  <a:t>Genelde piksel alanları doku uzayına </a:t>
                </a:r>
                <a:r>
                  <a:rPr lang="tr-TR" dirty="0" err="1"/>
                  <a:t>projekte</a:t>
                </a:r>
                <a:r>
                  <a:rPr lang="tr-TR" dirty="0"/>
                  <a:t> edilerek doku haritalama gerçekleştirilir.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dirty="0"/>
                  <a:t>Alt bölüm hesaplamalarına gerek kalmaz.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dirty="0"/>
                  <a:t>Bozuklukların giderilmesini (</a:t>
                </a:r>
                <a:r>
                  <a:rPr lang="tr-TR" dirty="0" err="1"/>
                  <a:t>antialiasing</a:t>
                </a:r>
                <a:r>
                  <a:rPr lang="tr-TR" dirty="0"/>
                  <a:t>) kolaylaştırır.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dirty="0"/>
                  <a:t>Koordinat sistemleri arasındaki </a:t>
                </a:r>
                <a:r>
                  <a:rPr lang="tr-TR"/>
                  <a:t>dönüşümlerin tersi</a:t>
                </a:r>
                <a:r>
                  <a:rPr lang="en-US"/>
                  <a:t>ni</a:t>
                </a:r>
                <a:r>
                  <a:rPr lang="tr-TR"/>
                  <a:t> </a:t>
                </a:r>
                <a:r>
                  <a:rPr lang="tr-TR" dirty="0"/>
                  <a:t>kullanmayı </a:t>
                </a:r>
                <a:r>
                  <a:rPr lang="tr-TR" dirty="0" err="1"/>
                  <a:t>gerektirir.</a:t>
                </a:r>
                <a14:m>
                  <m:oMath xmlns:m="http://schemas.openxmlformats.org/officeDocument/2006/math">
                    <m:r>
                      <a:rPr lang="tr-TR" i="1" smtClean="0">
                        <a:latin typeface="Cambria Math"/>
                      </a:rPr>
                      <m:t> </m:t>
                    </m:r>
                  </m:oMath>
                </a14:m>
                <a:endParaRPr lang="tr-TR" dirty="0"/>
              </a:p>
              <a:p>
                <a:pPr lvl="1">
                  <a:lnSpc>
                    <a:spcPct val="120000"/>
                  </a:lnSpc>
                </a:pPr>
                <a:endParaRPr lang="tr-TR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2404864"/>
              </a:xfrm>
              <a:blipFill>
                <a:blip r:embed="rId5"/>
                <a:stretch>
                  <a:fillRect l="-1037" t="-2030" r="-1333" b="-4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Dikdörtgen 1"/>
              <p:cNvSpPr/>
              <p:nvPr/>
            </p:nvSpPr>
            <p:spPr>
              <a:xfrm>
                <a:off x="4117098" y="3723430"/>
                <a:ext cx="4938531" cy="10225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𝑉𝑃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tr-TR" i="1">
                            <a:latin typeface="Cambria Math"/>
                          </a:rPr>
                          <m:t>−1</m:t>
                        </m:r>
                      </m:sup>
                    </m:sSubSup>
                    <m:r>
                      <a:rPr lang="tr-TR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dirty="0"/>
                  <a:t> Bakış ve projeksiyon dönüşümünün tersi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/>
                              </a:rPr>
                              <m:t>𝑇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tr-TR" i="1">
                            <a:latin typeface="Cambria Math"/>
                          </a:rPr>
                          <m:t>−1</m:t>
                        </m:r>
                      </m:sup>
                    </m:sSubSup>
                    <m:r>
                      <a:rPr lang="tr-TR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dirty="0"/>
                  <a:t> Doku haritası dönüşümünün tersi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Dikdörtgen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098" y="3723430"/>
                <a:ext cx="4938531" cy="1022588"/>
              </a:xfrm>
              <a:prstGeom prst="rect">
                <a:avLst/>
              </a:prstGeom>
              <a:blipFill>
                <a:blip r:embed="rId6"/>
                <a:stretch>
                  <a:fillRect t="-1190" r="-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rbest Form 6"/>
          <p:cNvSpPr/>
          <p:nvPr/>
        </p:nvSpPr>
        <p:spPr>
          <a:xfrm>
            <a:off x="7283302" y="5220586"/>
            <a:ext cx="244549" cy="542261"/>
          </a:xfrm>
          <a:custGeom>
            <a:avLst/>
            <a:gdLst>
              <a:gd name="connsiteX0" fmla="*/ 0 w 244549"/>
              <a:gd name="connsiteY0" fmla="*/ 170121 h 542261"/>
              <a:gd name="connsiteX1" fmla="*/ 202019 w 244549"/>
              <a:gd name="connsiteY1" fmla="*/ 0 h 542261"/>
              <a:gd name="connsiteX2" fmla="*/ 244549 w 244549"/>
              <a:gd name="connsiteY2" fmla="*/ 361507 h 542261"/>
              <a:gd name="connsiteX3" fmla="*/ 10633 w 244549"/>
              <a:gd name="connsiteY3" fmla="*/ 542261 h 542261"/>
              <a:gd name="connsiteX4" fmla="*/ 0 w 244549"/>
              <a:gd name="connsiteY4" fmla="*/ 170121 h 54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549" h="542261">
                <a:moveTo>
                  <a:pt x="0" y="170121"/>
                </a:moveTo>
                <a:lnTo>
                  <a:pt x="202019" y="0"/>
                </a:lnTo>
                <a:lnTo>
                  <a:pt x="244549" y="361507"/>
                </a:lnTo>
                <a:lnTo>
                  <a:pt x="10633" y="542261"/>
                </a:lnTo>
                <a:lnTo>
                  <a:pt x="0" y="170121"/>
                </a:lnTo>
                <a:close/>
              </a:path>
            </a:pathLst>
          </a:cu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rbest Form 8"/>
          <p:cNvSpPr/>
          <p:nvPr/>
        </p:nvSpPr>
        <p:spPr>
          <a:xfrm>
            <a:off x="4905503" y="4745776"/>
            <a:ext cx="706840" cy="561061"/>
          </a:xfrm>
          <a:custGeom>
            <a:avLst/>
            <a:gdLst>
              <a:gd name="connsiteX0" fmla="*/ 6739 w 706840"/>
              <a:gd name="connsiteY0" fmla="*/ 166466 h 561061"/>
              <a:gd name="connsiteX1" fmla="*/ 230023 w 706840"/>
              <a:gd name="connsiteY1" fmla="*/ 38875 h 561061"/>
              <a:gd name="connsiteX2" fmla="*/ 442674 w 706840"/>
              <a:gd name="connsiteY2" fmla="*/ 6977 h 561061"/>
              <a:gd name="connsiteX3" fmla="*/ 612795 w 706840"/>
              <a:gd name="connsiteY3" fmla="*/ 155833 h 561061"/>
              <a:gd name="connsiteX4" fmla="*/ 697855 w 706840"/>
              <a:gd name="connsiteY4" fmla="*/ 336587 h 561061"/>
              <a:gd name="connsiteX5" fmla="*/ 400144 w 706840"/>
              <a:gd name="connsiteY5" fmla="*/ 389750 h 561061"/>
              <a:gd name="connsiteX6" fmla="*/ 187492 w 706840"/>
              <a:gd name="connsiteY6" fmla="*/ 559871 h 561061"/>
              <a:gd name="connsiteX7" fmla="*/ 70534 w 706840"/>
              <a:gd name="connsiteY7" fmla="*/ 294057 h 561061"/>
              <a:gd name="connsiteX8" fmla="*/ 6739 w 706840"/>
              <a:gd name="connsiteY8" fmla="*/ 166466 h 56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6840" h="561061">
                <a:moveTo>
                  <a:pt x="6739" y="166466"/>
                </a:moveTo>
                <a:cubicBezTo>
                  <a:pt x="33321" y="123936"/>
                  <a:pt x="157367" y="65456"/>
                  <a:pt x="230023" y="38875"/>
                </a:cubicBezTo>
                <a:cubicBezTo>
                  <a:pt x="302679" y="12294"/>
                  <a:pt x="378879" y="-12516"/>
                  <a:pt x="442674" y="6977"/>
                </a:cubicBezTo>
                <a:cubicBezTo>
                  <a:pt x="506469" y="26470"/>
                  <a:pt x="570265" y="100898"/>
                  <a:pt x="612795" y="155833"/>
                </a:cubicBezTo>
                <a:cubicBezTo>
                  <a:pt x="655325" y="210768"/>
                  <a:pt x="733297" y="297601"/>
                  <a:pt x="697855" y="336587"/>
                </a:cubicBezTo>
                <a:cubicBezTo>
                  <a:pt x="662413" y="375573"/>
                  <a:pt x="485204" y="352536"/>
                  <a:pt x="400144" y="389750"/>
                </a:cubicBezTo>
                <a:cubicBezTo>
                  <a:pt x="315084" y="426964"/>
                  <a:pt x="242427" y="575820"/>
                  <a:pt x="187492" y="559871"/>
                </a:cubicBezTo>
                <a:cubicBezTo>
                  <a:pt x="132557" y="543922"/>
                  <a:pt x="102432" y="356080"/>
                  <a:pt x="70534" y="294057"/>
                </a:cubicBezTo>
                <a:cubicBezTo>
                  <a:pt x="38636" y="232034"/>
                  <a:pt x="-19843" y="208996"/>
                  <a:pt x="6739" y="166466"/>
                </a:cubicBezTo>
                <a:close/>
              </a:path>
            </a:pathLst>
          </a:cu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9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dirty="0"/>
              <a:t>Genişletilmiş Piksel Alanı</a:t>
            </a:r>
            <a:endParaRPr lang="en-US" dirty="0"/>
          </a:p>
        </p:txBody>
      </p:sp>
      <p:pic>
        <p:nvPicPr>
          <p:cNvPr id="20483" name="AADGHTM0.jpg" descr="AADGHTM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1"/>
          <a:stretch/>
        </p:blipFill>
        <p:spPr bwMode="auto">
          <a:xfrm>
            <a:off x="6012160" y="4553744"/>
            <a:ext cx="2419189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3773016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sz="2900" dirty="0"/>
                  <a:t>Parametrik lineer dönüşümler doku uzayındaki konumların nesne uzayına haritalanmasını kolaylaştırır.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900" b="0" i="1" smtClean="0">
                          <a:latin typeface="Cambria Math"/>
                        </a:rPr>
                        <m:t>𝑢</m:t>
                      </m:r>
                      <m:r>
                        <a:rPr lang="tr-TR" sz="2900" b="0" i="1" smtClean="0">
                          <a:latin typeface="Cambria Math"/>
                        </a:rPr>
                        <m:t>=</m:t>
                      </m:r>
                      <m:r>
                        <a:rPr lang="tr-TR" sz="2900" b="0" i="1" smtClean="0"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tr-TR" sz="2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9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tr-TR" sz="2900" b="0" i="1" smtClean="0">
                              <a:latin typeface="Cambria Math"/>
                            </a:rPr>
                            <m:t>,</m:t>
                          </m:r>
                          <m:r>
                            <a:rPr lang="tr-TR" sz="29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tr-TR" sz="29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sz="2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900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tr-TR" sz="2900" b="0" i="1" smtClean="0">
                              <a:latin typeface="Cambria Math"/>
                            </a:rPr>
                            <m:t>𝑢</m:t>
                          </m:r>
                        </m:sub>
                      </m:sSub>
                      <m:r>
                        <a:rPr lang="tr-TR" sz="2900" b="0" i="1" smtClean="0">
                          <a:latin typeface="Cambria Math"/>
                        </a:rPr>
                        <m:t>𝑠</m:t>
                      </m:r>
                      <m:r>
                        <a:rPr lang="tr-TR" sz="29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tr-TR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9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tr-TR" sz="2900" i="1">
                              <a:latin typeface="Cambria Math"/>
                            </a:rPr>
                            <m:t>𝑢</m:t>
                          </m:r>
                        </m:sub>
                      </m:sSub>
                      <m:r>
                        <a:rPr lang="tr-TR" sz="2900" b="0" i="1" smtClean="0">
                          <a:latin typeface="Cambria Math"/>
                        </a:rPr>
                        <m:t>𝑡</m:t>
                      </m:r>
                      <m:r>
                        <a:rPr lang="tr-TR" sz="29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tr-TR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9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tr-TR" sz="2900" i="1">
                              <a:latin typeface="Cambria Math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tr-TR" sz="290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900" b="0" i="1" smtClean="0">
                          <a:latin typeface="Cambria Math"/>
                        </a:rPr>
                        <m:t>𝑣</m:t>
                      </m:r>
                      <m:r>
                        <a:rPr lang="tr-TR" sz="2900" i="1">
                          <a:latin typeface="Cambria Math"/>
                        </a:rPr>
                        <m:t>=</m:t>
                      </m:r>
                      <m:r>
                        <a:rPr lang="tr-TR" sz="2900" b="0" i="1" smtClean="0">
                          <a:latin typeface="Cambria Math"/>
                        </a:rPr>
                        <m:t>𝑣</m:t>
                      </m:r>
                      <m:d>
                        <m:dPr>
                          <m:ctrlPr>
                            <a:rPr lang="tr-TR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900" i="1">
                              <a:latin typeface="Cambria Math"/>
                            </a:rPr>
                            <m:t>𝑠</m:t>
                          </m:r>
                          <m:r>
                            <a:rPr lang="tr-TR" sz="2900" i="1">
                              <a:latin typeface="Cambria Math"/>
                            </a:rPr>
                            <m:t>,</m:t>
                          </m:r>
                          <m:r>
                            <a:rPr lang="tr-TR" sz="29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tr-TR" sz="29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9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tr-TR" sz="2900" b="0" i="1" smtClean="0">
                              <a:latin typeface="Cambria Math"/>
                            </a:rPr>
                            <m:t>𝑣</m:t>
                          </m:r>
                        </m:sub>
                      </m:sSub>
                      <m:r>
                        <a:rPr lang="tr-TR" sz="2900" i="1">
                          <a:latin typeface="Cambria Math"/>
                        </a:rPr>
                        <m:t>𝑠</m:t>
                      </m:r>
                      <m:r>
                        <a:rPr lang="tr-TR" sz="29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tr-TR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9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tr-TR" sz="2900" b="0" i="1" smtClean="0">
                              <a:latin typeface="Cambria Math"/>
                            </a:rPr>
                            <m:t>𝑣</m:t>
                          </m:r>
                        </m:sub>
                      </m:sSub>
                      <m:r>
                        <a:rPr lang="tr-TR" sz="2900" i="1">
                          <a:latin typeface="Cambria Math"/>
                        </a:rPr>
                        <m:t>𝑡</m:t>
                      </m:r>
                      <m:r>
                        <a:rPr lang="tr-TR" sz="29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tr-TR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9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tr-TR" sz="2900" b="0" i="1" smtClean="0">
                              <a:latin typeface="Cambria Math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tr-TR" sz="2900" dirty="0"/>
              </a:p>
              <a:p>
                <a:pPr>
                  <a:lnSpc>
                    <a:spcPct val="120000"/>
                  </a:lnSpc>
                </a:pPr>
                <a:r>
                  <a:rPr lang="tr-TR" sz="2900" dirty="0"/>
                  <a:t>Komşu piksellerin merkez konumlarını içeren genişletilmiş alanlar pikseller için oluşturularak </a:t>
                </a:r>
                <a:r>
                  <a:rPr lang="tr-TR" sz="2900" dirty="0" err="1"/>
                  <a:t>dokulandırma</a:t>
                </a:r>
                <a:r>
                  <a:rPr lang="tr-TR" sz="2900" dirty="0"/>
                  <a:t> gerçekleştirilir.</a:t>
                </a:r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3773016"/>
              </a:xfrm>
              <a:blipFill rotWithShape="1">
                <a:blip r:embed="rId4"/>
                <a:stretch>
                  <a:fillRect l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370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548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tr-TR" sz="2400" dirty="0">
                <a:cs typeface="Helvetica" charset="0"/>
              </a:rPr>
              <a:t>Birim karede tanımlı bir </a:t>
            </a:r>
            <a:r>
              <a:rPr lang="tr-TR" sz="2400" dirty="0"/>
              <a:t>doku örüntüsü silindirik bir yüzeye haritalanmak isteniyor.</a:t>
            </a:r>
          </a:p>
          <a:p>
            <a:pPr>
              <a:lnSpc>
                <a:spcPct val="120000"/>
              </a:lnSpc>
            </a:pPr>
            <a:r>
              <a:rPr lang="tr-TR" sz="2400" dirty="0">
                <a:cs typeface="Helvetica" charset="0"/>
              </a:rPr>
              <a:t>Bu haritalama uygun dönüşüm denklemleri kullanılarak gerçekleştirilir.</a:t>
            </a:r>
            <a:endParaRPr lang="tr-TR" sz="2400" dirty="0"/>
          </a:p>
          <a:p>
            <a:pPr>
              <a:lnSpc>
                <a:spcPct val="120000"/>
              </a:lnSpc>
            </a:pPr>
            <a:r>
              <a:rPr lang="tr-TR" sz="2400" dirty="0"/>
              <a:t>Silindirik koordinatlardaki </a:t>
            </a:r>
            <a:r>
              <a:rPr lang="tr-TR" sz="2400"/>
              <a:t>yüzey parametreleri</a:t>
            </a:r>
            <a:endParaRPr lang="tr-TR" sz="24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Silindirik Yüzeye Doku Haritalama Örneği</a:t>
            </a:r>
            <a:endParaRPr lang="en-US" dirty="0"/>
          </a:p>
        </p:txBody>
      </p:sp>
      <p:pic>
        <p:nvPicPr>
          <p:cNvPr id="7" name="AADGHTN0.jpg" descr="AADGHTN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38"/>
          <a:stretch/>
        </p:blipFill>
        <p:spPr bwMode="auto">
          <a:xfrm>
            <a:off x="491956" y="4149080"/>
            <a:ext cx="5256584" cy="2321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ikdörtgen 1"/>
              <p:cNvSpPr/>
              <p:nvPr/>
            </p:nvSpPr>
            <p:spPr>
              <a:xfrm>
                <a:off x="5940152" y="4941168"/>
                <a:ext cx="3096344" cy="10892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i="1">
                          <a:latin typeface="Cambria Math"/>
                        </a:rPr>
                        <m:t>𝑢</m:t>
                      </m:r>
                      <m:r>
                        <a:rPr lang="tr-TR" sz="2000" i="1">
                          <a:latin typeface="Cambria Math"/>
                        </a:rPr>
                        <m:t>=</m:t>
                      </m:r>
                      <m:r>
                        <a:rPr 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tr-TR" sz="2000" i="1">
                          <a:latin typeface="Cambria Math"/>
                          <a:ea typeface="Cambria Math"/>
                        </a:rPr>
                        <m:t>,  </m:t>
                      </m:r>
                      <m:r>
                        <a:rPr lang="tr-TR" sz="2000" i="1"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tr-TR" sz="20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tr-TR" sz="2000" i="1">
                          <a:latin typeface="Cambria Math"/>
                          <a:ea typeface="Cambria Math"/>
                        </a:rPr>
                        <m:t>𝑧</m:t>
                      </m:r>
                    </m:oMath>
                  </m:oMathPara>
                </a14:m>
                <a:endParaRPr lang="tr-TR" sz="2000" dirty="0">
                  <a:ea typeface="Cambria Math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i="1">
                          <a:latin typeface="Cambria Math"/>
                        </a:rPr>
                        <m:t>0</m:t>
                      </m:r>
                      <m:r>
                        <a:rPr lang="tr-TR" sz="2000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tr-TR" sz="2000" i="1">
                          <a:latin typeface="Cambria Math"/>
                          <a:ea typeface="Cambria Math"/>
                        </a:rPr>
                        <m:t>≤</m:t>
                      </m:r>
                      <m:f>
                        <m:fPr>
                          <m:ctrlPr>
                            <a:rPr 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tr-TR" sz="2000" i="1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tr-TR" sz="2000" i="1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tr-TR" sz="2000" i="1">
                          <a:latin typeface="Cambria Math"/>
                          <a:ea typeface="Cambria Math"/>
                        </a:rPr>
                        <m:t>,   0≤</m:t>
                      </m:r>
                      <m:r>
                        <a:rPr lang="tr-TR" sz="2000" i="1">
                          <a:latin typeface="Cambria Math"/>
                          <a:ea typeface="Cambria Math"/>
                        </a:rPr>
                        <m:t>𝑧</m:t>
                      </m:r>
                      <m:r>
                        <a:rPr lang="tr-TR" sz="2000" i="1">
                          <a:latin typeface="Cambria Math"/>
                          <a:ea typeface="Cambria Math"/>
                        </a:rPr>
                        <m:t>≤1</m:t>
                      </m:r>
                    </m:oMath>
                  </m:oMathPara>
                </a14:m>
                <a:endParaRPr lang="tr-TR" sz="2000" dirty="0"/>
              </a:p>
            </p:txBody>
          </p:sp>
        </mc:Choice>
        <mc:Fallback xmlns="">
          <p:sp>
            <p:nvSpPr>
              <p:cNvPr id="2" name="Dikdörtgen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941168"/>
                <a:ext cx="3096344" cy="10892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445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82762"/>
                <a:ext cx="8229600" cy="2980928"/>
              </a:xfrm>
            </p:spPr>
            <p:txBody>
              <a:bodyPr>
                <a:normAutofit fontScale="77500" lnSpcReduction="20000"/>
              </a:bodyPr>
              <a:lstStyle/>
              <a:p>
                <a:pPr algn="just">
                  <a:lnSpc>
                    <a:spcPct val="120000"/>
                  </a:lnSpc>
                  <a:spcAft>
                    <a:spcPts val="300"/>
                  </a:spcAft>
                </a:pPr>
                <a:r>
                  <a:rPr lang="tr-TR" sz="2900" dirty="0"/>
                  <a:t>Yüzeyin Kartezyen koordinatlardaki parametrik tanımı</a:t>
                </a:r>
              </a:p>
              <a:p>
                <a:pPr marL="0" indent="0" algn="just">
                  <a:lnSpc>
                    <a:spcPct val="120000"/>
                  </a:lnSpc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600" b="0" i="1" smtClean="0">
                          <a:latin typeface="Cambria Math"/>
                        </a:rPr>
                        <m:t>𝑥</m:t>
                      </m:r>
                      <m:r>
                        <a:rPr lang="tr-TR" sz="2600" b="0" i="1" smtClean="0">
                          <a:latin typeface="Cambria Math"/>
                        </a:rPr>
                        <m:t>=</m:t>
                      </m:r>
                      <m:r>
                        <a:rPr lang="tr-TR" sz="2600" b="0" i="1" smtClean="0">
                          <a:latin typeface="Cambria Math"/>
                        </a:rPr>
                        <m:t>𝑟𝑐𝑜𝑠</m:t>
                      </m:r>
                      <m:d>
                        <m:dPr>
                          <m:ctrlPr>
                            <a:rPr lang="tr-TR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600" b="0" i="1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tr-TR" sz="2600" b="0" i="1" smtClean="0">
                          <a:latin typeface="Cambria Math"/>
                        </a:rPr>
                        <m:t>,   </m:t>
                      </m:r>
                      <m:r>
                        <a:rPr lang="tr-TR" sz="2600" b="0" i="1" smtClean="0">
                          <a:latin typeface="Cambria Math"/>
                        </a:rPr>
                        <m:t>𝑦</m:t>
                      </m:r>
                      <m:r>
                        <a:rPr lang="tr-TR" sz="2600" b="0" i="1" smtClean="0">
                          <a:latin typeface="Cambria Math"/>
                        </a:rPr>
                        <m:t>=</m:t>
                      </m:r>
                      <m:r>
                        <a:rPr lang="tr-TR" sz="2600" b="0" i="1" smtClean="0">
                          <a:latin typeface="Cambria Math"/>
                        </a:rPr>
                        <m:t>𝑟</m:t>
                      </m:r>
                      <m:r>
                        <a:rPr lang="tr-TR" sz="2600" b="0" i="1" smtClean="0">
                          <a:latin typeface="Cambria Math"/>
                        </a:rPr>
                        <m:t>.</m:t>
                      </m:r>
                      <m:func>
                        <m:funcPr>
                          <m:ctrlPr>
                            <a:rPr lang="tr-TR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sz="2600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tr-T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sz="26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r>
                        <a:rPr lang="tr-TR" sz="2600" b="0" i="1" smtClean="0">
                          <a:latin typeface="Cambria Math"/>
                        </a:rPr>
                        <m:t>,     </m:t>
                      </m:r>
                      <m:r>
                        <a:rPr lang="tr-TR" sz="2600" b="0" i="1" smtClean="0">
                          <a:latin typeface="Cambria Math"/>
                        </a:rPr>
                        <m:t>𝑧</m:t>
                      </m:r>
                      <m:r>
                        <a:rPr lang="tr-TR" sz="2600" b="0" i="1" smtClean="0">
                          <a:latin typeface="Cambria Math"/>
                        </a:rPr>
                        <m:t>=</m:t>
                      </m:r>
                      <m:r>
                        <a:rPr lang="tr-TR" sz="2600" b="0" i="1" smtClean="0"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sz="2600" dirty="0"/>
              </a:p>
              <a:p>
                <a:pPr algn="just">
                  <a:lnSpc>
                    <a:spcPct val="120000"/>
                  </a:lnSpc>
                  <a:spcAft>
                    <a:spcPts val="300"/>
                  </a:spcAft>
                </a:pPr>
                <a:r>
                  <a:rPr lang="tr-TR" sz="2900"/>
                  <a:t>Doku </a:t>
                </a:r>
                <a:r>
                  <a:rPr lang="tr-TR" sz="2900" dirty="0"/>
                  <a:t>örüntüsü dizisi şu doğrusal dönüşümle yüzey koordinatlarına </a:t>
                </a:r>
                <a:r>
                  <a:rPr lang="tr-TR" sz="2900"/>
                  <a:t>haritalanır.</a:t>
                </a:r>
                <a:endParaRPr lang="en-US" sz="2900"/>
              </a:p>
              <a:p>
                <a:pPr marL="0" lvl="1" indent="0" algn="just">
                  <a:lnSpc>
                    <a:spcPct val="120000"/>
                  </a:lnSpc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600" i="1">
                          <a:latin typeface="Cambria Math"/>
                        </a:rPr>
                        <m:t>𝑢</m:t>
                      </m:r>
                      <m:r>
                        <a:rPr lang="tr-TR" sz="2600" i="1">
                          <a:latin typeface="Cambria Math"/>
                        </a:rPr>
                        <m:t>=</m:t>
                      </m:r>
                      <m:r>
                        <a:rPr lang="tr-TR" sz="2600" i="1">
                          <a:latin typeface="Cambria Math"/>
                        </a:rPr>
                        <m:t>𝑠</m:t>
                      </m:r>
                      <m:f>
                        <m:fPr>
                          <m:ctrlPr>
                            <a:rPr lang="tr-TR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2600" i="1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tr-TR" sz="2600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tr-TR" sz="2600">
                          <a:latin typeface="Cambria Math"/>
                        </a:rPr>
                        <m:t>,      </m:t>
                      </m:r>
                      <m:r>
                        <m:rPr>
                          <m:sty m:val="p"/>
                        </m:rPr>
                        <a:rPr lang="tr-TR" sz="2600">
                          <a:latin typeface="Cambria Math"/>
                        </a:rPr>
                        <m:t>v</m:t>
                      </m:r>
                      <m:r>
                        <a:rPr lang="tr-TR" sz="26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sz="2600">
                          <a:latin typeface="Cambria Math"/>
                        </a:rPr>
                        <m:t>t</m:t>
                      </m:r>
                    </m:oMath>
                  </m:oMathPara>
                </a14:m>
                <a:endParaRPr lang="tr-TR" sz="2600" dirty="0"/>
              </a:p>
              <a:p>
                <a:pPr lvl="1" algn="just">
                  <a:lnSpc>
                    <a:spcPct val="120000"/>
                  </a:lnSpc>
                  <a:spcAft>
                    <a:spcPts val="300"/>
                  </a:spcAft>
                </a:pPr>
                <a:r>
                  <a:rPr lang="tr-TR" sz="2400"/>
                  <a:t>(</a:t>
                </a:r>
                <a:r>
                  <a:rPr lang="tr-TR" sz="2400" err="1"/>
                  <a:t>s</a:t>
                </a:r>
                <a:r>
                  <a:rPr lang="tr-TR" sz="2400"/>
                  <a:t>,</a:t>
                </a:r>
                <a:r>
                  <a:rPr lang="en-US" sz="2400"/>
                  <a:t> </a:t>
                </a:r>
                <a:r>
                  <a:rPr lang="tr-TR" sz="2400"/>
                  <a:t>t)</a:t>
                </a:r>
                <a:r>
                  <a:rPr lang="en-US" sz="2400"/>
                  <a:t> </a:t>
                </a:r>
                <a:r>
                  <a:rPr lang="tr-TR" sz="2400"/>
                  <a:t>=</a:t>
                </a:r>
                <a:r>
                  <a:rPr lang="en-US" sz="2400"/>
                  <a:t> </a:t>
                </a:r>
                <a:r>
                  <a:rPr lang="tr-TR" sz="2400"/>
                  <a:t>(0,</a:t>
                </a:r>
                <a:r>
                  <a:rPr lang="en-US" sz="2400"/>
                  <a:t> </a:t>
                </a:r>
                <a:r>
                  <a:rPr lang="tr-TR" sz="2400"/>
                  <a:t>0</a:t>
                </a:r>
                <a:r>
                  <a:rPr lang="tr-TR" sz="2400" dirty="0"/>
                  <a:t>) doku uzayı koordinatları yüzeyin (</a:t>
                </a:r>
                <a:r>
                  <a:rPr lang="tr-TR" sz="2400" err="1"/>
                  <a:t>x</a:t>
                </a:r>
                <a:r>
                  <a:rPr lang="tr-TR" sz="2400"/>
                  <a:t>,</a:t>
                </a:r>
                <a:r>
                  <a:rPr lang="en-US" sz="2400"/>
                  <a:t> </a:t>
                </a:r>
                <a:r>
                  <a:rPr lang="tr-TR" sz="2400"/>
                  <a:t>y,</a:t>
                </a:r>
                <a:r>
                  <a:rPr lang="en-US" sz="2400"/>
                  <a:t> </a:t>
                </a:r>
                <a:r>
                  <a:rPr lang="tr-TR" sz="2400"/>
                  <a:t>z)</a:t>
                </a:r>
                <a:r>
                  <a:rPr lang="en-US" sz="2400"/>
                  <a:t> </a:t>
                </a:r>
                <a:r>
                  <a:rPr lang="tr-TR" sz="2400"/>
                  <a:t>=</a:t>
                </a:r>
                <a:r>
                  <a:rPr lang="en-US" sz="2400"/>
                  <a:t> </a:t>
                </a:r>
                <a:r>
                  <a:rPr lang="tr-TR" sz="2400"/>
                  <a:t>(r,</a:t>
                </a:r>
                <a:r>
                  <a:rPr lang="en-US" sz="2400"/>
                  <a:t> </a:t>
                </a:r>
                <a:r>
                  <a:rPr lang="tr-TR" sz="2400"/>
                  <a:t>0,</a:t>
                </a:r>
                <a:r>
                  <a:rPr lang="en-US" sz="2400"/>
                  <a:t> </a:t>
                </a:r>
                <a:r>
                  <a:rPr lang="tr-TR" sz="2400"/>
                  <a:t>0</a:t>
                </a:r>
                <a:r>
                  <a:rPr lang="tr-TR" sz="2400" dirty="0"/>
                  <a:t>) sol alt köşe koordinatına denk </a:t>
                </a:r>
                <a:r>
                  <a:rPr lang="tr-TR" sz="2400"/>
                  <a:t>düşer.</a:t>
                </a:r>
                <a:endParaRPr lang="tr-TR" sz="2400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82762"/>
                <a:ext cx="8229600" cy="2980928"/>
              </a:xfrm>
              <a:blipFill>
                <a:blip r:embed="rId3"/>
                <a:stretch>
                  <a:fillRect l="-815" t="-1227" r="-963" b="-2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Silindirik Yüzeye Doku Haritalama Örneği</a:t>
            </a:r>
            <a:endParaRPr lang="en-US" dirty="0"/>
          </a:p>
        </p:txBody>
      </p:sp>
      <p:pic>
        <p:nvPicPr>
          <p:cNvPr id="7" name="AADGHTN0.jpg" descr="AADGHTN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38"/>
          <a:stretch/>
        </p:blipFill>
        <p:spPr bwMode="auto">
          <a:xfrm>
            <a:off x="2267744" y="4763690"/>
            <a:ext cx="4541650" cy="2005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290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3412976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sz="2900" dirty="0"/>
                  <a:t>Belirlenen bir bakış konumundan tersine bakış dönüşümleri gerçekleştirilerek piksel koordinatlarından silindirik yüzeyin Kartezyen koordinatlarına geçiş yapılır. </a:t>
                </a:r>
              </a:p>
              <a:p>
                <a:pPr>
                  <a:lnSpc>
                    <a:spcPct val="120000"/>
                  </a:lnSpc>
                </a:pPr>
                <a:r>
                  <a:rPr lang="tr-TR" sz="2900" dirty="0"/>
                  <a:t>Ardından Kartezyen koordinatlar </a:t>
                </a:r>
                <a14:m>
                  <m:oMath xmlns:m="http://schemas.openxmlformats.org/officeDocument/2006/math">
                    <m:r>
                      <a:rPr lang="tr-TR" sz="2900" i="1">
                        <a:latin typeface="Cambria Math"/>
                      </a:rPr>
                      <m:t>𝑢</m:t>
                    </m:r>
                    <m:r>
                      <a:rPr lang="tr-TR" sz="2900" b="0" i="1" smtClean="0">
                        <a:latin typeface="Cambria Math"/>
                      </a:rPr>
                      <m:t>𝑣</m:t>
                    </m:r>
                    <m:r>
                      <a:rPr lang="tr-TR" sz="2900" i="1">
                        <a:latin typeface="Cambria Math"/>
                      </a:rPr>
                      <m:t> </m:t>
                    </m:r>
                  </m:oMath>
                </a14:m>
                <a:r>
                  <a:rPr lang="tr-TR" sz="2900" dirty="0"/>
                  <a:t>yüzey parametrelerine dönüştürülür.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900" b="0" i="1" smtClean="0">
                          <a:latin typeface="Cambria Math"/>
                        </a:rPr>
                        <m:t>𝑢</m:t>
                      </m:r>
                      <m:r>
                        <a:rPr lang="tr-TR" sz="29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tr-TR" sz="29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tr-TR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tr-TR" sz="2900" b="0" i="0" smtClean="0">
                                  <a:latin typeface="Cambria Math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tr-TR" sz="2900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tr-TR" sz="2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tr-TR" sz="29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tr-TR" sz="2900" i="1">
                                      <a:latin typeface="Cambria Math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tr-TR" sz="2900" i="1">
                                      <a:latin typeface="Cambria Math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tr-TR" sz="2900" b="0" i="1" smtClean="0">
                          <a:latin typeface="Cambria Math"/>
                        </a:rPr>
                        <m:t>,   </m:t>
                      </m:r>
                      <m:r>
                        <a:rPr lang="tr-TR" sz="2900" b="0" i="1" smtClean="0">
                          <a:latin typeface="Cambria Math"/>
                        </a:rPr>
                        <m:t>𝑣</m:t>
                      </m:r>
                      <m:r>
                        <a:rPr lang="tr-TR" sz="2900" b="0" i="1" smtClean="0">
                          <a:latin typeface="Cambria Math"/>
                        </a:rPr>
                        <m:t>=</m:t>
                      </m:r>
                      <m:r>
                        <a:rPr lang="tr-TR" sz="2900" b="0" i="1" smtClean="0"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tr-TR" sz="29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tr-TR" sz="2900" i="1">
                        <a:latin typeface="Cambria Math"/>
                      </a:rPr>
                      <m:t>𝑢𝑣</m:t>
                    </m:r>
                    <m:r>
                      <a:rPr lang="tr-TR" sz="2900" i="1">
                        <a:latin typeface="Cambria Math"/>
                      </a:rPr>
                      <m:t> </m:t>
                    </m:r>
                  </m:oMath>
                </a14:m>
                <a:r>
                  <a:rPr lang="tr-TR" sz="2900" dirty="0"/>
                  <a:t>yüzey parametrelerinden doku uzayı </a:t>
                </a:r>
                <a:r>
                  <a:rPr lang="tr-TR" sz="2900"/>
                  <a:t>koordinatlarına geçiş</a:t>
                </a:r>
                <a:r>
                  <a:rPr lang="en-US" sz="2900"/>
                  <a:t>,</a:t>
                </a:r>
                <a:r>
                  <a:rPr lang="tr-TR" sz="2900"/>
                  <a:t> </a:t>
                </a:r>
                <a:r>
                  <a:rPr lang="en-US" sz="2900"/>
                  <a:t>lineer </a:t>
                </a:r>
                <a:r>
                  <a:rPr lang="tr-TR" sz="2900"/>
                  <a:t>dönüşümler</a:t>
                </a:r>
                <a:r>
                  <a:rPr lang="en-US" sz="2900"/>
                  <a:t>in tersini</a:t>
                </a:r>
                <a:r>
                  <a:rPr lang="tr-TR" sz="2900"/>
                  <a:t> kullanarak </a:t>
                </a:r>
                <a:r>
                  <a:rPr lang="tr-TR" sz="2900" dirty="0"/>
                  <a:t>gerçekleştirilir.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tr-TR" sz="2900" dirty="0"/>
                  <a:t>                </a:t>
                </a:r>
                <a14:m>
                  <m:oMath xmlns:m="http://schemas.openxmlformats.org/officeDocument/2006/math">
                    <m:r>
                      <a:rPr lang="tr-TR" sz="2900" b="0" i="1" smtClean="0">
                        <a:latin typeface="Cambria Math"/>
                      </a:rPr>
                      <m:t>𝑠</m:t>
                    </m:r>
                    <m:r>
                      <a:rPr lang="tr-TR" sz="29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tr-TR" sz="2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2900" b="0" i="1" smtClean="0">
                            <a:latin typeface="Cambria Math"/>
                          </a:rPr>
                          <m:t>2</m:t>
                        </m:r>
                        <m:r>
                          <a:rPr lang="tr-TR" sz="29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tr-TR" sz="2900" i="1">
                            <a:latin typeface="Cambria Math"/>
                            <a:ea typeface="Cambria Math"/>
                          </a:rPr>
                          <m:t>𝜋</m:t>
                        </m:r>
                      </m:den>
                    </m:f>
                    <m:r>
                      <a:rPr lang="tr-TR" sz="2900" b="0" i="0" smtClean="0">
                        <a:latin typeface="Cambria Math"/>
                      </a:rPr>
                      <m:t>,      </m:t>
                    </m:r>
                    <m:r>
                      <m:rPr>
                        <m:sty m:val="p"/>
                      </m:rPr>
                      <a:rPr lang="tr-TR" sz="2900" b="0" i="0" smtClean="0">
                        <a:latin typeface="Cambria Math"/>
                      </a:rPr>
                      <m:t>t</m:t>
                    </m:r>
                    <m:r>
                      <a:rPr lang="tr-TR" sz="2900" b="0" i="0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tr-TR" sz="2900" b="0" i="0" smtClean="0">
                        <a:latin typeface="Cambria Math"/>
                      </a:rPr>
                      <m:t>v</m:t>
                    </m:r>
                  </m:oMath>
                </a14:m>
                <a:endParaRPr lang="tr-TR" sz="2900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3412976"/>
              </a:xfrm>
              <a:blipFill>
                <a:blip r:embed="rId3"/>
                <a:stretch>
                  <a:fillRect l="-667" t="-1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Silindirik Yüzeye Doku Haritalama Örneği</a:t>
            </a:r>
            <a:endParaRPr lang="en-US" dirty="0"/>
          </a:p>
        </p:txBody>
      </p:sp>
      <p:pic>
        <p:nvPicPr>
          <p:cNvPr id="7" name="AADGHTN0.jpg" descr="AADGHTN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38"/>
          <a:stretch/>
        </p:blipFill>
        <p:spPr bwMode="auto">
          <a:xfrm>
            <a:off x="4405650" y="4547806"/>
            <a:ext cx="4541650" cy="2005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ikdörtgen 1"/>
          <p:cNvSpPr/>
          <p:nvPr/>
        </p:nvSpPr>
        <p:spPr>
          <a:xfrm>
            <a:off x="467544" y="4730368"/>
            <a:ext cx="41764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tr-TR" sz="2000" dirty="0"/>
              <a:t>Geri </a:t>
            </a:r>
            <a:r>
              <a:rPr lang="tr-TR" sz="2000" dirty="0" err="1"/>
              <a:t>projekte</a:t>
            </a:r>
            <a:r>
              <a:rPr lang="tr-TR" sz="2000" dirty="0"/>
              <a:t> </a:t>
            </a:r>
            <a:r>
              <a:rPr lang="tr-TR" sz="2000"/>
              <a:t>edilen </a:t>
            </a:r>
            <a:r>
              <a:rPr lang="en-US" sz="2000"/>
              <a:t>genişletilmiş </a:t>
            </a:r>
            <a:r>
              <a:rPr lang="tr-TR" sz="2000"/>
              <a:t>piksel </a:t>
            </a:r>
            <a:r>
              <a:rPr lang="tr-TR" sz="2000" dirty="0"/>
              <a:t>alanına denk düşen doku örüntüsünün (</a:t>
            </a:r>
            <a:r>
              <a:rPr lang="tr-TR" sz="2000" dirty="0" err="1"/>
              <a:t>s,t</a:t>
            </a:r>
            <a:r>
              <a:rPr lang="tr-TR" sz="2000" dirty="0"/>
              <a:t>) yoğunluk değerleri ortalanarak ilgili piksel değeri üretilir.</a:t>
            </a:r>
          </a:p>
        </p:txBody>
      </p:sp>
    </p:spTree>
    <p:extLst>
      <p:ext uri="{BB962C8B-B14F-4D97-AF65-F5344CB8AC3E}">
        <p14:creationId xmlns:p14="http://schemas.microsoft.com/office/powerpoint/2010/main" val="1164015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Görüntü Eğme</a:t>
            </a:r>
          </a:p>
        </p:txBody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420278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/>
              <a:t>Görüntü filtreleme</a:t>
            </a:r>
          </a:p>
          <a:p>
            <a:pPr lvl="1">
              <a:lnSpc>
                <a:spcPct val="110000"/>
              </a:lnSpc>
            </a:pPr>
            <a:r>
              <a:rPr lang="en-US" sz="2400"/>
              <a:t>görüntünün tanım aralığını (range) değiştirir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sz="2400"/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i="1"/>
              <a:t>g(x) = h(f(x))</a:t>
            </a:r>
          </a:p>
          <a:p>
            <a:pPr algn="ctr">
              <a:lnSpc>
                <a:spcPct val="110000"/>
              </a:lnSpc>
            </a:pPr>
            <a:endParaRPr lang="en-US" i="1"/>
          </a:p>
          <a:p>
            <a:pPr algn="ctr">
              <a:lnSpc>
                <a:spcPct val="110000"/>
              </a:lnSpc>
            </a:pPr>
            <a:endParaRPr lang="en-US" i="1"/>
          </a:p>
          <a:p>
            <a:pPr>
              <a:lnSpc>
                <a:spcPct val="110000"/>
              </a:lnSpc>
            </a:pPr>
            <a:r>
              <a:rPr lang="en-US" sz="2800"/>
              <a:t>Görüntü eğme</a:t>
            </a:r>
          </a:p>
          <a:p>
            <a:pPr lvl="1">
              <a:lnSpc>
                <a:spcPct val="110000"/>
              </a:lnSpc>
            </a:pPr>
            <a:r>
              <a:rPr lang="en-US" sz="2400"/>
              <a:t>görüntünün etki alanine (domain) değiştirir.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sz="2400"/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i="1"/>
              <a:t>g(x) = f(h(x))</a:t>
            </a:r>
          </a:p>
          <a:p>
            <a:pPr>
              <a:lnSpc>
                <a:spcPct val="110000"/>
              </a:lnSpc>
            </a:pPr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24000" y="2924944"/>
            <a:ext cx="1981200" cy="1219200"/>
            <a:chOff x="960" y="1872"/>
            <a:chExt cx="1248" cy="768"/>
          </a:xfrm>
        </p:grpSpPr>
        <p:sp>
          <p:nvSpPr>
            <p:cNvPr id="398341" name="Line 5"/>
            <p:cNvSpPr>
              <a:spLocks noChangeShapeType="1"/>
            </p:cNvSpPr>
            <p:nvPr/>
          </p:nvSpPr>
          <p:spPr bwMode="auto">
            <a:xfrm>
              <a:off x="1152" y="192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42" name="Line 6"/>
            <p:cNvSpPr>
              <a:spLocks noChangeShapeType="1"/>
            </p:cNvSpPr>
            <p:nvPr/>
          </p:nvSpPr>
          <p:spPr bwMode="auto">
            <a:xfrm>
              <a:off x="1152" y="244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43" name="Freeform 7"/>
            <p:cNvSpPr>
              <a:spLocks/>
            </p:cNvSpPr>
            <p:nvPr/>
          </p:nvSpPr>
          <p:spPr bwMode="auto">
            <a:xfrm>
              <a:off x="1248" y="2000"/>
              <a:ext cx="672" cy="384"/>
            </a:xfrm>
            <a:custGeom>
              <a:avLst/>
              <a:gdLst/>
              <a:ahLst/>
              <a:cxnLst>
                <a:cxn ang="0">
                  <a:pos x="0" y="304"/>
                </a:cxn>
                <a:cxn ang="0">
                  <a:pos x="96" y="16"/>
                </a:cxn>
                <a:cxn ang="0">
                  <a:pos x="288" y="208"/>
                </a:cxn>
                <a:cxn ang="0">
                  <a:pos x="528" y="352"/>
                </a:cxn>
                <a:cxn ang="0">
                  <a:pos x="672" y="16"/>
                </a:cxn>
              </a:cxnLst>
              <a:rect l="0" t="0" r="r" b="b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44" name="Text Box 8"/>
            <p:cNvSpPr txBox="1">
              <a:spLocks noChangeArrowheads="1"/>
            </p:cNvSpPr>
            <p:nvPr/>
          </p:nvSpPr>
          <p:spPr bwMode="auto">
            <a:xfrm>
              <a:off x="960" y="1872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prstClr val="black"/>
                  </a:solidFill>
                </a:rPr>
                <a:t>f</a:t>
              </a:r>
            </a:p>
          </p:txBody>
        </p:sp>
        <p:sp>
          <p:nvSpPr>
            <p:cNvPr id="398345" name="Text Box 9"/>
            <p:cNvSpPr txBox="1">
              <a:spLocks noChangeArrowheads="1"/>
            </p:cNvSpPr>
            <p:nvPr/>
          </p:nvSpPr>
          <p:spPr bwMode="auto">
            <a:xfrm>
              <a:off x="1968" y="2409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prstClr val="black"/>
                  </a:solidFill>
                </a:rPr>
                <a:t>x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581400" y="3229744"/>
            <a:ext cx="1600200" cy="476250"/>
            <a:chOff x="2256" y="2064"/>
            <a:chExt cx="1008" cy="300"/>
          </a:xfrm>
        </p:grpSpPr>
        <p:sp>
          <p:nvSpPr>
            <p:cNvPr id="398347" name="Text Box 11"/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prstClr val="black"/>
                  </a:solidFill>
                </a:rPr>
                <a:t>h</a:t>
              </a:r>
            </a:p>
          </p:txBody>
        </p:sp>
        <p:sp>
          <p:nvSpPr>
            <p:cNvPr id="398348" name="Line 12"/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49" name="Line 13"/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5638800" y="2924944"/>
            <a:ext cx="1981200" cy="1219200"/>
            <a:chOff x="3552" y="1872"/>
            <a:chExt cx="1248" cy="768"/>
          </a:xfrm>
        </p:grpSpPr>
        <p:sp>
          <p:nvSpPr>
            <p:cNvPr id="398351" name="Line 15"/>
            <p:cNvSpPr>
              <a:spLocks noChangeShapeType="1"/>
            </p:cNvSpPr>
            <p:nvPr/>
          </p:nvSpPr>
          <p:spPr bwMode="auto">
            <a:xfrm>
              <a:off x="3744" y="192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52" name="Line 16"/>
            <p:cNvSpPr>
              <a:spLocks noChangeShapeType="1"/>
            </p:cNvSpPr>
            <p:nvPr/>
          </p:nvSpPr>
          <p:spPr bwMode="auto">
            <a:xfrm>
              <a:off x="3744" y="244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53" name="Freeform 17"/>
            <p:cNvSpPr>
              <a:spLocks/>
            </p:cNvSpPr>
            <p:nvPr/>
          </p:nvSpPr>
          <p:spPr bwMode="auto">
            <a:xfrm>
              <a:off x="3840" y="2000"/>
              <a:ext cx="672" cy="160"/>
            </a:xfrm>
            <a:custGeom>
              <a:avLst/>
              <a:gdLst/>
              <a:ahLst/>
              <a:cxnLst>
                <a:cxn ang="0">
                  <a:pos x="0" y="304"/>
                </a:cxn>
                <a:cxn ang="0">
                  <a:pos x="96" y="16"/>
                </a:cxn>
                <a:cxn ang="0">
                  <a:pos x="288" y="208"/>
                </a:cxn>
                <a:cxn ang="0">
                  <a:pos x="528" y="352"/>
                </a:cxn>
                <a:cxn ang="0">
                  <a:pos x="672" y="16"/>
                </a:cxn>
              </a:cxnLst>
              <a:rect l="0" t="0" r="r" b="b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54" name="Text Box 18"/>
            <p:cNvSpPr txBox="1">
              <a:spLocks noChangeArrowheads="1"/>
            </p:cNvSpPr>
            <p:nvPr/>
          </p:nvSpPr>
          <p:spPr bwMode="auto">
            <a:xfrm>
              <a:off x="3552" y="1872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prstClr val="black"/>
                  </a:solidFill>
                </a:rPr>
                <a:t>f</a:t>
              </a:r>
            </a:p>
          </p:txBody>
        </p:sp>
        <p:sp>
          <p:nvSpPr>
            <p:cNvPr id="398355" name="Text Box 19"/>
            <p:cNvSpPr txBox="1">
              <a:spLocks noChangeArrowheads="1"/>
            </p:cNvSpPr>
            <p:nvPr/>
          </p:nvSpPr>
          <p:spPr bwMode="auto">
            <a:xfrm>
              <a:off x="4560" y="2409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prstClr val="black"/>
                  </a:solidFill>
                </a:rPr>
                <a:t>x</a:t>
              </a:r>
            </a:p>
          </p:txBody>
        </p: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1524000" y="5517232"/>
            <a:ext cx="1981200" cy="1219200"/>
            <a:chOff x="960" y="1872"/>
            <a:chExt cx="1248" cy="768"/>
          </a:xfrm>
        </p:grpSpPr>
        <p:sp>
          <p:nvSpPr>
            <p:cNvPr id="398357" name="Line 21"/>
            <p:cNvSpPr>
              <a:spLocks noChangeShapeType="1"/>
            </p:cNvSpPr>
            <p:nvPr/>
          </p:nvSpPr>
          <p:spPr bwMode="auto">
            <a:xfrm>
              <a:off x="1152" y="192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58" name="Line 22"/>
            <p:cNvSpPr>
              <a:spLocks noChangeShapeType="1"/>
            </p:cNvSpPr>
            <p:nvPr/>
          </p:nvSpPr>
          <p:spPr bwMode="auto">
            <a:xfrm>
              <a:off x="1152" y="244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59" name="Freeform 23"/>
            <p:cNvSpPr>
              <a:spLocks/>
            </p:cNvSpPr>
            <p:nvPr/>
          </p:nvSpPr>
          <p:spPr bwMode="auto">
            <a:xfrm>
              <a:off x="1248" y="2000"/>
              <a:ext cx="672" cy="384"/>
            </a:xfrm>
            <a:custGeom>
              <a:avLst/>
              <a:gdLst/>
              <a:ahLst/>
              <a:cxnLst>
                <a:cxn ang="0">
                  <a:pos x="0" y="304"/>
                </a:cxn>
                <a:cxn ang="0">
                  <a:pos x="96" y="16"/>
                </a:cxn>
                <a:cxn ang="0">
                  <a:pos x="288" y="208"/>
                </a:cxn>
                <a:cxn ang="0">
                  <a:pos x="528" y="352"/>
                </a:cxn>
                <a:cxn ang="0">
                  <a:pos x="672" y="16"/>
                </a:cxn>
              </a:cxnLst>
              <a:rect l="0" t="0" r="r" b="b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60" name="Text Box 24"/>
            <p:cNvSpPr txBox="1">
              <a:spLocks noChangeArrowheads="1"/>
            </p:cNvSpPr>
            <p:nvPr/>
          </p:nvSpPr>
          <p:spPr bwMode="auto">
            <a:xfrm>
              <a:off x="960" y="1872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prstClr val="black"/>
                  </a:solidFill>
                </a:rPr>
                <a:t>f</a:t>
              </a:r>
            </a:p>
          </p:txBody>
        </p:sp>
        <p:sp>
          <p:nvSpPr>
            <p:cNvPr id="398361" name="Text Box 25"/>
            <p:cNvSpPr txBox="1">
              <a:spLocks noChangeArrowheads="1"/>
            </p:cNvSpPr>
            <p:nvPr/>
          </p:nvSpPr>
          <p:spPr bwMode="auto">
            <a:xfrm>
              <a:off x="1968" y="2409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prstClr val="black"/>
                  </a:solidFill>
                </a:rPr>
                <a:t>x</a:t>
              </a:r>
            </a:p>
          </p:txBody>
        </p:sp>
      </p:grp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3581400" y="5802982"/>
            <a:ext cx="1600200" cy="476250"/>
            <a:chOff x="2256" y="2064"/>
            <a:chExt cx="1008" cy="300"/>
          </a:xfrm>
        </p:grpSpPr>
        <p:sp>
          <p:nvSpPr>
            <p:cNvPr id="398363" name="Text Box 27"/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prstClr val="black"/>
                  </a:solidFill>
                </a:rPr>
                <a:t>h</a:t>
              </a:r>
            </a:p>
          </p:txBody>
        </p:sp>
        <p:sp>
          <p:nvSpPr>
            <p:cNvPr id="398364" name="Line 28"/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65" name="Line 29"/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5638800" y="5517232"/>
            <a:ext cx="1981200" cy="1219200"/>
            <a:chOff x="3552" y="3168"/>
            <a:chExt cx="1248" cy="768"/>
          </a:xfrm>
        </p:grpSpPr>
        <p:sp>
          <p:nvSpPr>
            <p:cNvPr id="398367" name="Line 31"/>
            <p:cNvSpPr>
              <a:spLocks noChangeShapeType="1"/>
            </p:cNvSpPr>
            <p:nvPr/>
          </p:nvSpPr>
          <p:spPr bwMode="auto">
            <a:xfrm>
              <a:off x="3744" y="3216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68" name="Line 32"/>
            <p:cNvSpPr>
              <a:spLocks noChangeShapeType="1"/>
            </p:cNvSpPr>
            <p:nvPr/>
          </p:nvSpPr>
          <p:spPr bwMode="auto">
            <a:xfrm>
              <a:off x="3744" y="3744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69" name="Freeform 33"/>
            <p:cNvSpPr>
              <a:spLocks/>
            </p:cNvSpPr>
            <p:nvPr/>
          </p:nvSpPr>
          <p:spPr bwMode="auto">
            <a:xfrm>
              <a:off x="4224" y="3296"/>
              <a:ext cx="384" cy="384"/>
            </a:xfrm>
            <a:custGeom>
              <a:avLst/>
              <a:gdLst/>
              <a:ahLst/>
              <a:cxnLst>
                <a:cxn ang="0">
                  <a:pos x="0" y="304"/>
                </a:cxn>
                <a:cxn ang="0">
                  <a:pos x="96" y="16"/>
                </a:cxn>
                <a:cxn ang="0">
                  <a:pos x="288" y="208"/>
                </a:cxn>
                <a:cxn ang="0">
                  <a:pos x="528" y="352"/>
                </a:cxn>
                <a:cxn ang="0">
                  <a:pos x="672" y="16"/>
                </a:cxn>
              </a:cxnLst>
              <a:rect l="0" t="0" r="r" b="b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70" name="Text Box 34"/>
            <p:cNvSpPr txBox="1">
              <a:spLocks noChangeArrowheads="1"/>
            </p:cNvSpPr>
            <p:nvPr/>
          </p:nvSpPr>
          <p:spPr bwMode="auto">
            <a:xfrm>
              <a:off x="3552" y="3168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prstClr val="black"/>
                  </a:solidFill>
                </a:rPr>
                <a:t>f</a:t>
              </a:r>
            </a:p>
          </p:txBody>
        </p:sp>
        <p:sp>
          <p:nvSpPr>
            <p:cNvPr id="398371" name="Text Box 35"/>
            <p:cNvSpPr txBox="1">
              <a:spLocks noChangeArrowheads="1"/>
            </p:cNvSpPr>
            <p:nvPr/>
          </p:nvSpPr>
          <p:spPr bwMode="auto">
            <a:xfrm>
              <a:off x="4560" y="3705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prstClr val="black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576702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Görüntü Eğme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581400" y="3353519"/>
            <a:ext cx="1600200" cy="476250"/>
            <a:chOff x="2256" y="2064"/>
            <a:chExt cx="1008" cy="300"/>
          </a:xfrm>
        </p:grpSpPr>
        <p:sp>
          <p:nvSpPr>
            <p:cNvPr id="399365" name="Text Box 5"/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prstClr val="black"/>
                  </a:solidFill>
                </a:rPr>
                <a:t>h</a:t>
              </a:r>
            </a:p>
          </p:txBody>
        </p:sp>
        <p:sp>
          <p:nvSpPr>
            <p:cNvPr id="399366" name="Line 6"/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9367" name="Line 7"/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581400" y="5744294"/>
            <a:ext cx="1600200" cy="476250"/>
            <a:chOff x="2256" y="2064"/>
            <a:chExt cx="1008" cy="300"/>
          </a:xfrm>
        </p:grpSpPr>
        <p:sp>
          <p:nvSpPr>
            <p:cNvPr id="399369" name="Text Box 9"/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prstClr val="black"/>
                  </a:solidFill>
                </a:rPr>
                <a:t>h</a:t>
              </a:r>
            </a:p>
          </p:txBody>
        </p:sp>
        <p:sp>
          <p:nvSpPr>
            <p:cNvPr id="399370" name="Line 10"/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9371" name="Line 11"/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99372" name="Picture 12" descr="HHHIMG_1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3020144"/>
            <a:ext cx="1462088" cy="1095375"/>
          </a:xfrm>
          <a:prstGeom prst="rect">
            <a:avLst/>
          </a:prstGeom>
          <a:noFill/>
        </p:spPr>
      </p:pic>
      <p:pic>
        <p:nvPicPr>
          <p:cNvPr id="399373" name="Picture 13" descr="HHHIMG_1166"/>
          <p:cNvPicPr>
            <a:picLocks noChangeAspect="1" noChangeArrowheads="1"/>
          </p:cNvPicPr>
          <p:nvPr/>
        </p:nvPicPr>
        <p:blipFill>
          <a:blip r:embed="rId3" cstate="print">
            <a:lum bright="48000"/>
          </a:blip>
          <a:srcRect/>
          <a:stretch>
            <a:fillRect/>
          </a:stretch>
        </p:blipFill>
        <p:spPr bwMode="auto">
          <a:xfrm>
            <a:off x="5943600" y="3020144"/>
            <a:ext cx="1462088" cy="1095375"/>
          </a:xfrm>
          <a:prstGeom prst="rect">
            <a:avLst/>
          </a:prstGeom>
          <a:noFill/>
        </p:spPr>
      </p:pic>
      <p:pic>
        <p:nvPicPr>
          <p:cNvPr id="399374" name="Picture 14" descr="HHHIMG_1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5429969"/>
            <a:ext cx="1462088" cy="1095375"/>
          </a:xfrm>
          <a:prstGeom prst="rect">
            <a:avLst/>
          </a:prstGeom>
          <a:noFill/>
        </p:spPr>
      </p:pic>
      <p:pic>
        <p:nvPicPr>
          <p:cNvPr id="399375" name="Picture 15" descr="HHHIMG_1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9313" y="5534744"/>
            <a:ext cx="1843087" cy="762000"/>
          </a:xfrm>
          <a:prstGeom prst="rect">
            <a:avLst/>
          </a:prstGeom>
          <a:noFill/>
        </p:spPr>
      </p:pic>
      <p:sp>
        <p:nvSpPr>
          <p:cNvPr id="399376" name="Text Box 16"/>
          <p:cNvSpPr txBox="1">
            <a:spLocks noChangeArrowheads="1"/>
          </p:cNvSpPr>
          <p:nvPr/>
        </p:nvSpPr>
        <p:spPr bwMode="auto">
          <a:xfrm>
            <a:off x="1447800" y="3048719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prstClr val="black"/>
                </a:solidFill>
              </a:rPr>
              <a:t>f</a:t>
            </a:r>
          </a:p>
        </p:txBody>
      </p:sp>
      <p:sp>
        <p:nvSpPr>
          <p:cNvPr id="399377" name="Text Box 17"/>
          <p:cNvSpPr txBox="1">
            <a:spLocks noChangeArrowheads="1"/>
          </p:cNvSpPr>
          <p:nvPr/>
        </p:nvSpPr>
        <p:spPr bwMode="auto">
          <a:xfrm>
            <a:off x="1447800" y="5472832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prstClr val="black"/>
                </a:solidFill>
              </a:rPr>
              <a:t>f</a:t>
            </a:r>
          </a:p>
        </p:txBody>
      </p:sp>
      <p:sp>
        <p:nvSpPr>
          <p:cNvPr id="399378" name="Text Box 18"/>
          <p:cNvSpPr txBox="1">
            <a:spLocks noChangeArrowheads="1"/>
          </p:cNvSpPr>
          <p:nvPr/>
        </p:nvSpPr>
        <p:spPr bwMode="auto">
          <a:xfrm>
            <a:off x="5638800" y="5549032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prstClr val="black"/>
                </a:solidFill>
              </a:rPr>
              <a:t>g</a:t>
            </a:r>
          </a:p>
        </p:txBody>
      </p:sp>
      <p:sp>
        <p:nvSpPr>
          <p:cNvPr id="399379" name="Text Box 19"/>
          <p:cNvSpPr txBox="1">
            <a:spLocks noChangeArrowheads="1"/>
          </p:cNvSpPr>
          <p:nvPr/>
        </p:nvSpPr>
        <p:spPr bwMode="auto">
          <a:xfrm>
            <a:off x="5638800" y="3048719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prstClr val="black"/>
                </a:solidFill>
              </a:rPr>
              <a:t>g</a:t>
            </a:r>
          </a:p>
        </p:txBody>
      </p:sp>
      <p:sp>
        <p:nvSpPr>
          <p:cNvPr id="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12504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/>
              <a:t>Görüntü filtreleme</a:t>
            </a:r>
          </a:p>
          <a:p>
            <a:pPr lvl="1">
              <a:lnSpc>
                <a:spcPct val="110000"/>
              </a:lnSpc>
            </a:pPr>
            <a:r>
              <a:rPr lang="en-US" sz="2400"/>
              <a:t>görüntünün tanım aralığını (range) değiştirir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sz="2400"/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i="1"/>
              <a:t>g(x) = h(f(x))</a:t>
            </a:r>
          </a:p>
          <a:p>
            <a:pPr algn="ctr">
              <a:lnSpc>
                <a:spcPct val="110000"/>
              </a:lnSpc>
            </a:pPr>
            <a:endParaRPr lang="en-US" i="1"/>
          </a:p>
          <a:p>
            <a:pPr algn="ctr">
              <a:lnSpc>
                <a:spcPct val="110000"/>
              </a:lnSpc>
            </a:pPr>
            <a:endParaRPr lang="en-US" i="1"/>
          </a:p>
          <a:p>
            <a:pPr>
              <a:lnSpc>
                <a:spcPct val="110000"/>
              </a:lnSpc>
            </a:pPr>
            <a:r>
              <a:rPr lang="en-US" sz="2800"/>
              <a:t>Görüntü eğme</a:t>
            </a:r>
          </a:p>
          <a:p>
            <a:pPr lvl="1">
              <a:lnSpc>
                <a:spcPct val="110000"/>
              </a:lnSpc>
            </a:pPr>
            <a:r>
              <a:rPr lang="en-US" sz="2400"/>
              <a:t>görüntünün etki alanını (domain) değiştirir.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sz="2400"/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i="1"/>
              <a:t>g(x) = f(h(x))</a:t>
            </a:r>
          </a:p>
          <a:p>
            <a:pPr>
              <a:lnSpc>
                <a:spcPct val="11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30526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Fitreleme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3682752" cy="4525963"/>
          </a:xfrm>
        </p:spPr>
        <p:txBody>
          <a:bodyPr/>
          <a:lstStyle/>
          <a:p>
            <a:r>
              <a:rPr lang="en-US"/>
              <a:t>Piksel nokta işlemlerinden farklı olarak piksel komşuluğunda çalışır.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D8D8D8"/>
              </a:clrFrom>
              <a:clrTo>
                <a:srgbClr val="D8D8D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417638"/>
            <a:ext cx="4914843" cy="5306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12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ikdörtgen 20"/>
          <p:cNvSpPr/>
          <p:nvPr/>
        </p:nvSpPr>
        <p:spPr>
          <a:xfrm>
            <a:off x="6335008" y="4491831"/>
            <a:ext cx="1828800" cy="13096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ikdörtgen 19"/>
          <p:cNvSpPr/>
          <p:nvPr/>
        </p:nvSpPr>
        <p:spPr>
          <a:xfrm>
            <a:off x="3808844" y="4477371"/>
            <a:ext cx="1828800" cy="13096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ikdörtgen 18"/>
          <p:cNvSpPr/>
          <p:nvPr/>
        </p:nvSpPr>
        <p:spPr>
          <a:xfrm>
            <a:off x="1294928" y="4500562"/>
            <a:ext cx="1828800" cy="13096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ikdörtgen 17"/>
          <p:cNvSpPr/>
          <p:nvPr/>
        </p:nvSpPr>
        <p:spPr>
          <a:xfrm>
            <a:off x="6246734" y="2487002"/>
            <a:ext cx="1828800" cy="13096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kdörtgen 16"/>
          <p:cNvSpPr/>
          <p:nvPr/>
        </p:nvSpPr>
        <p:spPr>
          <a:xfrm>
            <a:off x="3818011" y="2492896"/>
            <a:ext cx="1828800" cy="14112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1524000" y="2590800"/>
            <a:ext cx="1828800" cy="13096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Parametrik (Global) Eğme</a:t>
            </a:r>
            <a:endParaRPr lang="en-US" dirty="0"/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Parametrik eğme çeşitleri</a:t>
            </a:r>
          </a:p>
        </p:txBody>
      </p:sp>
      <p:pic>
        <p:nvPicPr>
          <p:cNvPr id="400388" name="Picture 4" descr="HHHIMG_1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0713" y="2805113"/>
            <a:ext cx="1462087" cy="1095375"/>
          </a:xfrm>
          <a:prstGeom prst="rect">
            <a:avLst/>
          </a:prstGeom>
          <a:noFill/>
        </p:spPr>
      </p:pic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1524000" y="3900488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</a:rPr>
              <a:t>kayma</a:t>
            </a:r>
          </a:p>
        </p:txBody>
      </p:sp>
      <p:pic>
        <p:nvPicPr>
          <p:cNvPr id="400390" name="Picture 6" descr="HHHIMG_1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2721496"/>
            <a:ext cx="1462088" cy="762000"/>
          </a:xfrm>
          <a:prstGeom prst="rect">
            <a:avLst/>
          </a:prstGeom>
          <a:noFill/>
        </p:spPr>
      </p:pic>
      <p:pic>
        <p:nvPicPr>
          <p:cNvPr id="400391" name="Picture 7" descr="rotat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2492896"/>
            <a:ext cx="1755775" cy="1411288"/>
          </a:xfrm>
          <a:prstGeom prst="rect">
            <a:avLst/>
          </a:prstGeom>
          <a:noFill/>
        </p:spPr>
      </p:pic>
      <p:sp>
        <p:nvSpPr>
          <p:cNvPr id="400392" name="Text Box 8"/>
          <p:cNvSpPr txBox="1">
            <a:spLocks noChangeArrowheads="1"/>
          </p:cNvSpPr>
          <p:nvPr/>
        </p:nvSpPr>
        <p:spPr bwMode="auto">
          <a:xfrm>
            <a:off x="4117975" y="38862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</a:rPr>
              <a:t>dönme</a:t>
            </a:r>
          </a:p>
        </p:txBody>
      </p:sp>
      <p:sp>
        <p:nvSpPr>
          <p:cNvPr id="400393" name="Text Box 9"/>
          <p:cNvSpPr txBox="1">
            <a:spLocks noChangeArrowheads="1"/>
          </p:cNvSpPr>
          <p:nvPr/>
        </p:nvSpPr>
        <p:spPr bwMode="auto">
          <a:xfrm>
            <a:off x="6553200" y="38100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</a:rPr>
              <a:t>ölçek</a:t>
            </a:r>
          </a:p>
        </p:txBody>
      </p:sp>
      <p:pic>
        <p:nvPicPr>
          <p:cNvPr id="400394" name="Picture 10" descr="affin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4495800"/>
            <a:ext cx="1746250" cy="1306513"/>
          </a:xfrm>
          <a:prstGeom prst="rect">
            <a:avLst/>
          </a:prstGeom>
          <a:noFill/>
        </p:spPr>
      </p:pic>
      <p:sp>
        <p:nvSpPr>
          <p:cNvPr id="400395" name="Text Box 11"/>
          <p:cNvSpPr txBox="1">
            <a:spLocks noChangeArrowheads="1"/>
          </p:cNvSpPr>
          <p:nvPr/>
        </p:nvSpPr>
        <p:spPr bwMode="auto">
          <a:xfrm>
            <a:off x="1524000" y="59436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</a:rPr>
              <a:t>afin</a:t>
            </a:r>
          </a:p>
        </p:txBody>
      </p:sp>
      <p:pic>
        <p:nvPicPr>
          <p:cNvPr id="400396" name="Picture 12" descr="perspectiv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86200" y="4648200"/>
            <a:ext cx="1563688" cy="1001713"/>
          </a:xfrm>
          <a:prstGeom prst="rect">
            <a:avLst/>
          </a:prstGeom>
          <a:noFill/>
        </p:spPr>
      </p:pic>
      <p:sp>
        <p:nvSpPr>
          <p:cNvPr id="400397" name="Text Box 13"/>
          <p:cNvSpPr txBox="1">
            <a:spLocks noChangeArrowheads="1"/>
          </p:cNvSpPr>
          <p:nvPr/>
        </p:nvSpPr>
        <p:spPr bwMode="auto">
          <a:xfrm>
            <a:off x="4041775" y="5909318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</a:rPr>
              <a:t>perspektif</a:t>
            </a:r>
          </a:p>
        </p:txBody>
      </p:sp>
      <p:pic>
        <p:nvPicPr>
          <p:cNvPr id="400398" name="Picture 14" descr="cylindrical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37313" y="4543425"/>
            <a:ext cx="1563687" cy="1171575"/>
          </a:xfrm>
          <a:prstGeom prst="rect">
            <a:avLst/>
          </a:prstGeom>
          <a:noFill/>
        </p:spPr>
      </p:pic>
      <p:sp>
        <p:nvSpPr>
          <p:cNvPr id="400399" name="Text Box 15"/>
          <p:cNvSpPr txBox="1">
            <a:spLocks noChangeArrowheads="1"/>
          </p:cNvSpPr>
          <p:nvPr/>
        </p:nvSpPr>
        <p:spPr bwMode="auto">
          <a:xfrm>
            <a:off x="6477000" y="58928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</a:rPr>
              <a:t>silindirik</a:t>
            </a:r>
          </a:p>
        </p:txBody>
      </p:sp>
    </p:spTree>
    <p:extLst>
      <p:ext uri="{BB962C8B-B14F-4D97-AF65-F5344CB8AC3E}">
        <p14:creationId xmlns:p14="http://schemas.microsoft.com/office/powerpoint/2010/main" val="4207642359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Görüntü Eğme</a:t>
            </a:r>
          </a:p>
        </p:txBody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947863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2400" b="1" i="1"/>
              <a:t>x’ </a:t>
            </a:r>
            <a:r>
              <a:rPr lang="en-US" sz="2400"/>
              <a:t>=</a:t>
            </a:r>
            <a:r>
              <a:rPr lang="en-US" sz="2400" b="1" i="1"/>
              <a:t> h</a:t>
            </a:r>
            <a:r>
              <a:rPr lang="en-US" sz="2400"/>
              <a:t>(</a:t>
            </a:r>
            <a:r>
              <a:rPr lang="en-US" sz="2400" b="1" i="1"/>
              <a:t>x</a:t>
            </a:r>
            <a:r>
              <a:rPr lang="en-US" sz="2400"/>
              <a:t>) koordinat dönüşümü ve </a:t>
            </a:r>
            <a:r>
              <a:rPr lang="en-US" sz="2400" b="1" i="1"/>
              <a:t>f</a:t>
            </a:r>
            <a:r>
              <a:rPr lang="en-US" sz="2400"/>
              <a:t>(</a:t>
            </a:r>
            <a:r>
              <a:rPr lang="en-US" sz="2400" b="1" i="1"/>
              <a:t>x</a:t>
            </a:r>
            <a:r>
              <a:rPr lang="en-US" sz="2400"/>
              <a:t>) kaynak görüntüsü verildiğinde </a:t>
            </a:r>
            <a:r>
              <a:rPr lang="en-US" sz="2400" b="1" i="1"/>
              <a:t>g</a:t>
            </a:r>
            <a:r>
              <a:rPr lang="en-US" sz="2400"/>
              <a:t>(</a:t>
            </a:r>
            <a:r>
              <a:rPr lang="en-US" sz="2400" b="1" i="1"/>
              <a:t>x’</a:t>
            </a:r>
            <a:r>
              <a:rPr lang="en-US" sz="2400"/>
              <a:t>)</a:t>
            </a:r>
            <a:r>
              <a:rPr lang="en-US" sz="2400" b="1"/>
              <a:t> </a:t>
            </a:r>
            <a:r>
              <a:rPr lang="en-US" sz="2400"/>
              <a:t>=</a:t>
            </a:r>
            <a:r>
              <a:rPr lang="en-US" sz="2400" b="1"/>
              <a:t> </a:t>
            </a:r>
            <a:r>
              <a:rPr lang="en-US" sz="2400" b="1" i="1"/>
              <a:t>f</a:t>
            </a:r>
            <a:r>
              <a:rPr lang="en-US" sz="2400"/>
              <a:t>(</a:t>
            </a:r>
            <a:r>
              <a:rPr lang="en-US" sz="2400" b="1" i="1"/>
              <a:t>h</a:t>
            </a:r>
            <a:r>
              <a:rPr lang="en-US" sz="2400"/>
              <a:t>(</a:t>
            </a:r>
            <a:r>
              <a:rPr lang="en-US" sz="2400" b="1" i="1"/>
              <a:t>x</a:t>
            </a:r>
            <a:r>
              <a:rPr lang="en-US" sz="2400"/>
              <a:t>)) dönüştürülmüş görüntüsü nasıl hesaplanır?</a:t>
            </a:r>
          </a:p>
        </p:txBody>
      </p:sp>
      <p:pic>
        <p:nvPicPr>
          <p:cNvPr id="402436" name="Picture 4" descr="HHHIMG_1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886200"/>
            <a:ext cx="2193925" cy="1643063"/>
          </a:xfrm>
          <a:prstGeom prst="rect">
            <a:avLst/>
          </a:prstGeom>
          <a:noFill/>
        </p:spPr>
      </p:pic>
      <p:pic>
        <p:nvPicPr>
          <p:cNvPr id="402437" name="Picture 5" descr="rotat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8925" y="3733800"/>
            <a:ext cx="2632075" cy="2114550"/>
          </a:xfrm>
          <a:prstGeom prst="rect">
            <a:avLst/>
          </a:prstGeom>
          <a:noFill/>
        </p:spPr>
      </p:pic>
      <p:sp>
        <p:nvSpPr>
          <p:cNvPr id="402438" name="Text Box 6"/>
          <p:cNvSpPr txBox="1">
            <a:spLocks noChangeArrowheads="1"/>
          </p:cNvSpPr>
          <p:nvPr/>
        </p:nvSpPr>
        <p:spPr bwMode="auto">
          <a:xfrm>
            <a:off x="2590800" y="5715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f</a:t>
            </a:r>
            <a:r>
              <a:rPr lang="en-US">
                <a:solidFill>
                  <a:prstClr val="black"/>
                </a:solidFill>
              </a:rPr>
              <a:t>(</a:t>
            </a:r>
            <a:r>
              <a:rPr lang="en-US" b="1" i="1">
                <a:solidFill>
                  <a:prstClr val="black"/>
                </a:solidFill>
              </a:rPr>
              <a:t>x</a:t>
            </a:r>
            <a:r>
              <a:rPr lang="en-US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402439" name="Text Box 7"/>
          <p:cNvSpPr txBox="1">
            <a:spLocks noChangeArrowheads="1"/>
          </p:cNvSpPr>
          <p:nvPr/>
        </p:nvSpPr>
        <p:spPr bwMode="auto">
          <a:xfrm>
            <a:off x="6096000" y="57150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g</a:t>
            </a:r>
            <a:r>
              <a:rPr lang="en-US">
                <a:solidFill>
                  <a:prstClr val="black"/>
                </a:solidFill>
              </a:rPr>
              <a:t>(</a:t>
            </a:r>
            <a:r>
              <a:rPr lang="en-US" b="1" i="1">
                <a:solidFill>
                  <a:prstClr val="black"/>
                </a:solidFill>
              </a:rPr>
              <a:t>x’</a:t>
            </a:r>
            <a:r>
              <a:rPr lang="en-US">
                <a:solidFill>
                  <a:prstClr val="black"/>
                </a:solidFill>
              </a:rPr>
              <a:t>)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752600" y="5257800"/>
            <a:ext cx="381000" cy="381000"/>
            <a:chOff x="1104" y="3312"/>
            <a:chExt cx="240" cy="240"/>
          </a:xfrm>
        </p:grpSpPr>
        <p:sp>
          <p:nvSpPr>
            <p:cNvPr id="402441" name="Line 9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2442" name="Line 10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257800" y="5257800"/>
            <a:ext cx="381000" cy="381000"/>
            <a:chOff x="1104" y="3312"/>
            <a:chExt cx="240" cy="240"/>
          </a:xfrm>
        </p:grpSpPr>
        <p:sp>
          <p:nvSpPr>
            <p:cNvPr id="402444" name="Line 12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2445" name="Line 13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02446" name="Text Box 14"/>
          <p:cNvSpPr txBox="1">
            <a:spLocks noChangeArrowheads="1"/>
          </p:cNvSpPr>
          <p:nvPr/>
        </p:nvSpPr>
        <p:spPr bwMode="auto">
          <a:xfrm>
            <a:off x="1752600" y="5562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x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02447" name="Text Box 15"/>
          <p:cNvSpPr txBox="1">
            <a:spLocks noChangeArrowheads="1"/>
          </p:cNvSpPr>
          <p:nvPr/>
        </p:nvSpPr>
        <p:spPr bwMode="auto">
          <a:xfrm>
            <a:off x="5257800" y="5562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x’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02448" name="Rectangle 16"/>
          <p:cNvSpPr>
            <a:spLocks noChangeArrowheads="1"/>
          </p:cNvSpPr>
          <p:nvPr/>
        </p:nvSpPr>
        <p:spPr bwMode="auto">
          <a:xfrm>
            <a:off x="2225675" y="5105400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2449" name="Rectangle 17"/>
          <p:cNvSpPr>
            <a:spLocks noChangeArrowheads="1"/>
          </p:cNvSpPr>
          <p:nvPr/>
        </p:nvSpPr>
        <p:spPr bwMode="auto">
          <a:xfrm>
            <a:off x="5791200" y="5121275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2450" name="Freeform 18"/>
          <p:cNvSpPr>
            <a:spLocks/>
          </p:cNvSpPr>
          <p:nvPr/>
        </p:nvSpPr>
        <p:spPr bwMode="auto">
          <a:xfrm>
            <a:off x="2422525" y="4724400"/>
            <a:ext cx="3352800" cy="3810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1152" y="0"/>
              </a:cxn>
              <a:cxn ang="0">
                <a:pos x="2160" y="288"/>
              </a:cxn>
            </a:cxnLst>
            <a:rect l="0" t="0" r="r" b="b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  <a:effectLst/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2451" name="Text Box 19"/>
          <p:cNvSpPr txBox="1">
            <a:spLocks noChangeArrowheads="1"/>
          </p:cNvSpPr>
          <p:nvPr/>
        </p:nvSpPr>
        <p:spPr bwMode="auto">
          <a:xfrm>
            <a:off x="4191000" y="48006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h</a:t>
            </a:r>
            <a:r>
              <a:rPr lang="en-US">
                <a:solidFill>
                  <a:prstClr val="black"/>
                </a:solidFill>
              </a:rPr>
              <a:t>(</a:t>
            </a:r>
            <a:r>
              <a:rPr lang="en-US" b="1" i="1">
                <a:solidFill>
                  <a:prstClr val="black"/>
                </a:solidFill>
              </a:rPr>
              <a:t>x</a:t>
            </a:r>
            <a:r>
              <a:rPr lang="en-US">
                <a:solidFill>
                  <a:prstClr val="black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34396313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İleri Eğme</a:t>
            </a:r>
          </a:p>
        </p:txBody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/>
              <a:t>Tüm </a:t>
            </a:r>
            <a:r>
              <a:rPr lang="en-US" sz="2400" b="1" i="1"/>
              <a:t>f</a:t>
            </a:r>
            <a:r>
              <a:rPr lang="en-US" sz="2400"/>
              <a:t>(</a:t>
            </a:r>
            <a:r>
              <a:rPr lang="en-US" sz="2400" b="1" i="1"/>
              <a:t>x</a:t>
            </a:r>
            <a:r>
              <a:rPr lang="en-US" sz="2400"/>
              <a:t>) piksellerinin değeri </a:t>
            </a:r>
            <a:r>
              <a:rPr lang="en-US" sz="2400" b="1" i="1"/>
              <a:t>x’</a:t>
            </a:r>
            <a:r>
              <a:rPr lang="en-US" sz="2400" b="1"/>
              <a:t> </a:t>
            </a:r>
            <a:r>
              <a:rPr lang="en-US" sz="2400"/>
              <a:t>=</a:t>
            </a:r>
            <a:r>
              <a:rPr lang="en-US" sz="2400" b="1"/>
              <a:t> </a:t>
            </a:r>
            <a:r>
              <a:rPr lang="en-US" sz="2400" b="1" i="1"/>
              <a:t>h</a:t>
            </a:r>
            <a:r>
              <a:rPr lang="en-US" sz="2400"/>
              <a:t>(</a:t>
            </a:r>
            <a:r>
              <a:rPr lang="en-US" sz="2400" b="1" i="1"/>
              <a:t>x</a:t>
            </a:r>
            <a:r>
              <a:rPr lang="en-US" sz="2400"/>
              <a:t>) dönüşümüyle </a:t>
            </a:r>
            <a:r>
              <a:rPr lang="en-US" sz="2400" b="1" i="1"/>
              <a:t>g</a:t>
            </a:r>
            <a:r>
              <a:rPr lang="en-US" sz="2400"/>
              <a:t>(</a:t>
            </a:r>
            <a:r>
              <a:rPr lang="en-US" sz="2400" b="1" i="1"/>
              <a:t>x’</a:t>
            </a:r>
            <a:r>
              <a:rPr lang="en-US" sz="2400"/>
              <a:t>) görüntüsünde denk düştüğü konuma gönderilir.</a:t>
            </a:r>
          </a:p>
          <a:p>
            <a:pPr lvl="1">
              <a:spcAft>
                <a:spcPts val="600"/>
              </a:spcAft>
            </a:pPr>
            <a:r>
              <a:rPr lang="en-US" sz="2000"/>
              <a:t>Peki ya bir piksel iki pikselin arasına denk geliyorsa?</a:t>
            </a:r>
          </a:p>
          <a:p>
            <a:pPr lvl="1">
              <a:spcAft>
                <a:spcPts val="600"/>
              </a:spcAft>
            </a:pPr>
            <a:endParaRPr lang="en-US" sz="2400"/>
          </a:p>
        </p:txBody>
      </p:sp>
      <p:pic>
        <p:nvPicPr>
          <p:cNvPr id="403460" name="Picture 4" descr="HHHIMG_1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886200"/>
            <a:ext cx="2193925" cy="1643063"/>
          </a:xfrm>
          <a:prstGeom prst="rect">
            <a:avLst/>
          </a:prstGeom>
          <a:noFill/>
        </p:spPr>
      </p:pic>
      <p:pic>
        <p:nvPicPr>
          <p:cNvPr id="403461" name="Picture 5" descr="rotat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8925" y="3733800"/>
            <a:ext cx="2632075" cy="2114550"/>
          </a:xfrm>
          <a:prstGeom prst="rect">
            <a:avLst/>
          </a:prstGeom>
          <a:noFill/>
        </p:spPr>
      </p:pic>
      <p:sp>
        <p:nvSpPr>
          <p:cNvPr id="403462" name="Text Box 6"/>
          <p:cNvSpPr txBox="1">
            <a:spLocks noChangeArrowheads="1"/>
          </p:cNvSpPr>
          <p:nvPr/>
        </p:nvSpPr>
        <p:spPr bwMode="auto">
          <a:xfrm>
            <a:off x="2590800" y="5715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f</a:t>
            </a:r>
            <a:r>
              <a:rPr lang="en-US">
                <a:solidFill>
                  <a:prstClr val="black"/>
                </a:solidFill>
              </a:rPr>
              <a:t>(</a:t>
            </a:r>
            <a:r>
              <a:rPr lang="en-US" b="1" i="1">
                <a:solidFill>
                  <a:prstClr val="black"/>
                </a:solidFill>
              </a:rPr>
              <a:t>x</a:t>
            </a:r>
            <a:r>
              <a:rPr lang="en-US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403463" name="Text Box 7"/>
          <p:cNvSpPr txBox="1">
            <a:spLocks noChangeArrowheads="1"/>
          </p:cNvSpPr>
          <p:nvPr/>
        </p:nvSpPr>
        <p:spPr bwMode="auto">
          <a:xfrm>
            <a:off x="6096000" y="57150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g</a:t>
            </a:r>
            <a:r>
              <a:rPr lang="en-US">
                <a:solidFill>
                  <a:prstClr val="black"/>
                </a:solidFill>
              </a:rPr>
              <a:t>(</a:t>
            </a:r>
            <a:r>
              <a:rPr lang="en-US" b="1" i="1">
                <a:solidFill>
                  <a:prstClr val="black"/>
                </a:solidFill>
              </a:rPr>
              <a:t>x’</a:t>
            </a:r>
            <a:r>
              <a:rPr lang="en-US">
                <a:solidFill>
                  <a:prstClr val="black"/>
                </a:solidFill>
              </a:rPr>
              <a:t>)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752600" y="5257800"/>
            <a:ext cx="381000" cy="381000"/>
            <a:chOff x="1104" y="3312"/>
            <a:chExt cx="240" cy="240"/>
          </a:xfrm>
        </p:grpSpPr>
        <p:sp>
          <p:nvSpPr>
            <p:cNvPr id="403465" name="Line 9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3466" name="Line 10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257800" y="5257800"/>
            <a:ext cx="381000" cy="381000"/>
            <a:chOff x="1104" y="3312"/>
            <a:chExt cx="240" cy="240"/>
          </a:xfrm>
        </p:grpSpPr>
        <p:sp>
          <p:nvSpPr>
            <p:cNvPr id="403468" name="Line 12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3469" name="Line 13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03470" name="Text Box 14"/>
          <p:cNvSpPr txBox="1">
            <a:spLocks noChangeArrowheads="1"/>
          </p:cNvSpPr>
          <p:nvPr/>
        </p:nvSpPr>
        <p:spPr bwMode="auto">
          <a:xfrm>
            <a:off x="1752600" y="5562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x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03471" name="Text Box 15"/>
          <p:cNvSpPr txBox="1">
            <a:spLocks noChangeArrowheads="1"/>
          </p:cNvSpPr>
          <p:nvPr/>
        </p:nvSpPr>
        <p:spPr bwMode="auto">
          <a:xfrm>
            <a:off x="5257800" y="5562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x’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03472" name="Rectangle 16"/>
          <p:cNvSpPr>
            <a:spLocks noChangeArrowheads="1"/>
          </p:cNvSpPr>
          <p:nvPr/>
        </p:nvSpPr>
        <p:spPr bwMode="auto">
          <a:xfrm>
            <a:off x="2225675" y="5105400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3473" name="Rectangle 17"/>
          <p:cNvSpPr>
            <a:spLocks noChangeArrowheads="1"/>
          </p:cNvSpPr>
          <p:nvPr/>
        </p:nvSpPr>
        <p:spPr bwMode="auto">
          <a:xfrm>
            <a:off x="5791200" y="5121275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3474" name="Freeform 18"/>
          <p:cNvSpPr>
            <a:spLocks/>
          </p:cNvSpPr>
          <p:nvPr/>
        </p:nvSpPr>
        <p:spPr bwMode="auto">
          <a:xfrm>
            <a:off x="2422525" y="4724400"/>
            <a:ext cx="3352800" cy="3810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1152" y="0"/>
              </a:cxn>
              <a:cxn ang="0">
                <a:pos x="2160" y="288"/>
              </a:cxn>
            </a:cxnLst>
            <a:rect l="0" t="0" r="r" b="b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  <a:effectLst/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3475" name="Text Box 19"/>
          <p:cNvSpPr txBox="1">
            <a:spLocks noChangeArrowheads="1"/>
          </p:cNvSpPr>
          <p:nvPr/>
        </p:nvSpPr>
        <p:spPr bwMode="auto">
          <a:xfrm>
            <a:off x="4191000" y="48006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h</a:t>
            </a:r>
            <a:r>
              <a:rPr lang="en-US">
                <a:solidFill>
                  <a:prstClr val="black"/>
                </a:solidFill>
              </a:rPr>
              <a:t>(</a:t>
            </a:r>
            <a:r>
              <a:rPr lang="en-US" b="1" i="1">
                <a:solidFill>
                  <a:prstClr val="black"/>
                </a:solidFill>
              </a:rPr>
              <a:t>x</a:t>
            </a:r>
            <a:r>
              <a:rPr lang="en-US">
                <a:solidFill>
                  <a:prstClr val="black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151124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3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72" grpId="0" animBg="1"/>
      <p:bldP spid="403473" grpId="0" animBg="1"/>
      <p:bldP spid="40347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İleri Eğme</a:t>
            </a:r>
          </a:p>
        </p:txBody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/>
              <a:t>Tüm </a:t>
            </a:r>
            <a:r>
              <a:rPr lang="en-US" sz="2400" b="1" i="1"/>
              <a:t>f</a:t>
            </a:r>
            <a:r>
              <a:rPr lang="en-US" sz="2400"/>
              <a:t>(</a:t>
            </a:r>
            <a:r>
              <a:rPr lang="en-US" sz="2400" b="1" i="1"/>
              <a:t>x</a:t>
            </a:r>
            <a:r>
              <a:rPr lang="en-US" sz="2400"/>
              <a:t>) piksellerinin değeri </a:t>
            </a:r>
            <a:r>
              <a:rPr lang="en-US" sz="2400" b="1" i="1"/>
              <a:t>x’</a:t>
            </a:r>
            <a:r>
              <a:rPr lang="en-US" sz="2400" b="1"/>
              <a:t> </a:t>
            </a:r>
            <a:r>
              <a:rPr lang="en-US" sz="2400"/>
              <a:t>=</a:t>
            </a:r>
            <a:r>
              <a:rPr lang="en-US" sz="2400" b="1"/>
              <a:t> </a:t>
            </a:r>
            <a:r>
              <a:rPr lang="en-US" sz="2400" b="1" i="1"/>
              <a:t>h</a:t>
            </a:r>
            <a:r>
              <a:rPr lang="en-US" sz="2400"/>
              <a:t>(</a:t>
            </a:r>
            <a:r>
              <a:rPr lang="en-US" sz="2400" b="1" i="1"/>
              <a:t>x</a:t>
            </a:r>
            <a:r>
              <a:rPr lang="en-US" sz="2400"/>
              <a:t>) dönüşümüyle </a:t>
            </a:r>
            <a:r>
              <a:rPr lang="en-US" sz="2400" b="1" i="1"/>
              <a:t>g</a:t>
            </a:r>
            <a:r>
              <a:rPr lang="en-US" sz="2400"/>
              <a:t>(</a:t>
            </a:r>
            <a:r>
              <a:rPr lang="en-US" sz="2400" b="1" i="1"/>
              <a:t>x’</a:t>
            </a:r>
            <a:r>
              <a:rPr lang="en-US" sz="2400"/>
              <a:t>) görüntüsünde denk düştüğü konuma gönderilir.</a:t>
            </a:r>
          </a:p>
          <a:p>
            <a:pPr lvl="1">
              <a:spcAft>
                <a:spcPts val="600"/>
              </a:spcAft>
            </a:pPr>
            <a:r>
              <a:rPr lang="en-US" sz="2000"/>
              <a:t>Peki ya bir piksel iki pikselin arasına denk geliyorsa?</a:t>
            </a:r>
          </a:p>
          <a:p>
            <a:pPr lvl="1">
              <a:spcAft>
                <a:spcPts val="600"/>
              </a:spcAft>
            </a:pPr>
            <a:r>
              <a:rPr lang="en-US" sz="2000"/>
              <a:t>Çözüm piksel değerini birden fazla piksele serpiştirip sonradan normalleştirmek olabilir.</a:t>
            </a:r>
          </a:p>
          <a:p>
            <a:pPr lvl="1">
              <a:spcAft>
                <a:spcPts val="600"/>
              </a:spcAft>
            </a:pPr>
            <a:endParaRPr lang="en-US" sz="2000"/>
          </a:p>
        </p:txBody>
      </p:sp>
      <p:sp>
        <p:nvSpPr>
          <p:cNvPr id="404484" name="Text Box 4"/>
          <p:cNvSpPr txBox="1">
            <a:spLocks noChangeArrowheads="1"/>
          </p:cNvSpPr>
          <p:nvPr/>
        </p:nvSpPr>
        <p:spPr bwMode="auto">
          <a:xfrm>
            <a:off x="2590800" y="5715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f</a:t>
            </a:r>
            <a:r>
              <a:rPr lang="en-US">
                <a:solidFill>
                  <a:prstClr val="black"/>
                </a:solidFill>
              </a:rPr>
              <a:t>(</a:t>
            </a:r>
            <a:r>
              <a:rPr lang="en-US" b="1" i="1">
                <a:solidFill>
                  <a:prstClr val="black"/>
                </a:solidFill>
              </a:rPr>
              <a:t>x</a:t>
            </a:r>
            <a:r>
              <a:rPr lang="en-US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404485" name="Text Box 5"/>
          <p:cNvSpPr txBox="1">
            <a:spLocks noChangeArrowheads="1"/>
          </p:cNvSpPr>
          <p:nvPr/>
        </p:nvSpPr>
        <p:spPr bwMode="auto">
          <a:xfrm>
            <a:off x="6096000" y="57150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g</a:t>
            </a:r>
            <a:r>
              <a:rPr lang="en-US">
                <a:solidFill>
                  <a:prstClr val="black"/>
                </a:solidFill>
              </a:rPr>
              <a:t>(</a:t>
            </a:r>
            <a:r>
              <a:rPr lang="en-US" b="1" i="1">
                <a:solidFill>
                  <a:prstClr val="black"/>
                </a:solidFill>
              </a:rPr>
              <a:t>x’</a:t>
            </a:r>
            <a:r>
              <a:rPr lang="en-US">
                <a:solidFill>
                  <a:prstClr val="black"/>
                </a:solidFill>
              </a:rPr>
              <a:t>)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752600" y="5257800"/>
            <a:ext cx="381000" cy="381000"/>
            <a:chOff x="1104" y="3312"/>
            <a:chExt cx="240" cy="240"/>
          </a:xfrm>
        </p:grpSpPr>
        <p:sp>
          <p:nvSpPr>
            <p:cNvPr id="404487" name="Line 7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4488" name="Line 8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257800" y="5257800"/>
            <a:ext cx="381000" cy="381000"/>
            <a:chOff x="1104" y="3312"/>
            <a:chExt cx="240" cy="240"/>
          </a:xfrm>
        </p:grpSpPr>
        <p:sp>
          <p:nvSpPr>
            <p:cNvPr id="404490" name="Line 10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4491" name="Line 11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04492" name="Text Box 12"/>
          <p:cNvSpPr txBox="1">
            <a:spLocks noChangeArrowheads="1"/>
          </p:cNvSpPr>
          <p:nvPr/>
        </p:nvSpPr>
        <p:spPr bwMode="auto">
          <a:xfrm>
            <a:off x="1752600" y="5562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x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04493" name="Text Box 13"/>
          <p:cNvSpPr txBox="1">
            <a:spLocks noChangeArrowheads="1"/>
          </p:cNvSpPr>
          <p:nvPr/>
        </p:nvSpPr>
        <p:spPr bwMode="auto">
          <a:xfrm>
            <a:off x="5257800" y="5562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x’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04494" name="Rectangle 14"/>
          <p:cNvSpPr>
            <a:spLocks noChangeArrowheads="1"/>
          </p:cNvSpPr>
          <p:nvPr/>
        </p:nvSpPr>
        <p:spPr bwMode="auto">
          <a:xfrm>
            <a:off x="2225675" y="5105400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4495" name="Rectangle 15"/>
          <p:cNvSpPr>
            <a:spLocks noChangeArrowheads="1"/>
          </p:cNvSpPr>
          <p:nvPr/>
        </p:nvSpPr>
        <p:spPr bwMode="auto">
          <a:xfrm>
            <a:off x="5791200" y="5121275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4496" name="Freeform 16"/>
          <p:cNvSpPr>
            <a:spLocks/>
          </p:cNvSpPr>
          <p:nvPr/>
        </p:nvSpPr>
        <p:spPr bwMode="auto">
          <a:xfrm>
            <a:off x="2422525" y="4724400"/>
            <a:ext cx="3352800" cy="3810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1152" y="0"/>
              </a:cxn>
              <a:cxn ang="0">
                <a:pos x="2160" y="288"/>
              </a:cxn>
            </a:cxnLst>
            <a:rect l="0" t="0" r="r" b="b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  <a:effectLst/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4497" name="Text Box 17"/>
          <p:cNvSpPr txBox="1">
            <a:spLocks noChangeArrowheads="1"/>
          </p:cNvSpPr>
          <p:nvPr/>
        </p:nvSpPr>
        <p:spPr bwMode="auto">
          <a:xfrm>
            <a:off x="4191000" y="48006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h</a:t>
            </a:r>
            <a:r>
              <a:rPr lang="en-US">
                <a:solidFill>
                  <a:prstClr val="black"/>
                </a:solidFill>
              </a:rPr>
              <a:t>(</a:t>
            </a:r>
            <a:r>
              <a:rPr lang="en-US" b="1" i="1">
                <a:solidFill>
                  <a:prstClr val="black"/>
                </a:solidFill>
              </a:rPr>
              <a:t>x</a:t>
            </a:r>
            <a:r>
              <a:rPr lang="en-US">
                <a:solidFill>
                  <a:prstClr val="black"/>
                </a:solidFill>
              </a:rPr>
              <a:t>)</a:t>
            </a:r>
          </a:p>
        </p:txBody>
      </p: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1981200" y="4876800"/>
            <a:ext cx="609600" cy="609600"/>
            <a:chOff x="1248" y="3072"/>
            <a:chExt cx="384" cy="384"/>
          </a:xfrm>
        </p:grpSpPr>
        <p:sp>
          <p:nvSpPr>
            <p:cNvPr id="404501" name="Line 21"/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4502" name="Line 22"/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4503" name="Line 23"/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4504" name="Line 24"/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5486400" y="4800600"/>
            <a:ext cx="609600" cy="609600"/>
            <a:chOff x="1248" y="3072"/>
            <a:chExt cx="384" cy="384"/>
          </a:xfrm>
        </p:grpSpPr>
        <p:sp>
          <p:nvSpPr>
            <p:cNvPr id="404506" name="Line 26"/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4507" name="Line 27"/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4508" name="Line 28"/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4509" name="Line 29"/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8283047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Ters Eğme</a:t>
            </a:r>
          </a:p>
        </p:txBody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91264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/>
              <a:t>Tüm </a:t>
            </a:r>
            <a:r>
              <a:rPr lang="en-US" sz="2400" b="1" i="1"/>
              <a:t>g</a:t>
            </a:r>
            <a:r>
              <a:rPr lang="en-US" sz="2400"/>
              <a:t>(</a:t>
            </a:r>
            <a:r>
              <a:rPr lang="en-US" sz="2400" b="1" i="1"/>
              <a:t>x’</a:t>
            </a:r>
            <a:r>
              <a:rPr lang="en-US" sz="2400"/>
              <a:t>) piksellerinin değeri </a:t>
            </a:r>
            <a:r>
              <a:rPr lang="en-US" sz="2400" b="1" i="1"/>
              <a:t>x</a:t>
            </a:r>
            <a:r>
              <a:rPr lang="en-US" sz="2400" b="1"/>
              <a:t> </a:t>
            </a:r>
            <a:r>
              <a:rPr lang="en-US" sz="2400"/>
              <a:t>=</a:t>
            </a:r>
            <a:r>
              <a:rPr lang="en-US" sz="2400" b="1"/>
              <a:t> </a:t>
            </a:r>
            <a:r>
              <a:rPr lang="en-US" sz="2400" b="1" i="1"/>
              <a:t>h</a:t>
            </a:r>
            <a:r>
              <a:rPr lang="en-US" sz="2400" b="1" i="1" baseline="30000"/>
              <a:t>-1</a:t>
            </a:r>
            <a:r>
              <a:rPr lang="en-US" sz="2400"/>
              <a:t>(</a:t>
            </a:r>
            <a:r>
              <a:rPr lang="en-US" sz="2400" b="1" i="1"/>
              <a:t>x’</a:t>
            </a:r>
            <a:r>
              <a:rPr lang="en-US" sz="2400"/>
              <a:t>) dönüşümüyle </a:t>
            </a:r>
            <a:r>
              <a:rPr lang="en-US" sz="2400" b="1" i="1"/>
              <a:t>f</a:t>
            </a:r>
            <a:r>
              <a:rPr lang="en-US" sz="2400"/>
              <a:t>(</a:t>
            </a:r>
            <a:r>
              <a:rPr lang="en-US" sz="2400" b="1" i="1"/>
              <a:t>x</a:t>
            </a:r>
            <a:r>
              <a:rPr lang="en-US" sz="2400"/>
              <a:t>) görüntüsünde denk düştüğü konumdan belirlenir.</a:t>
            </a:r>
          </a:p>
          <a:p>
            <a:pPr lvl="1">
              <a:spcAft>
                <a:spcPts val="600"/>
              </a:spcAft>
            </a:pPr>
            <a:r>
              <a:rPr lang="en-US" sz="2000"/>
              <a:t>Peki ya bir piksel iki pikselin arasına denk geliyorsa?</a:t>
            </a:r>
          </a:p>
        </p:txBody>
      </p:sp>
      <p:pic>
        <p:nvPicPr>
          <p:cNvPr id="405508" name="Picture 4" descr="HHHIMG_1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886200"/>
            <a:ext cx="2193925" cy="1643063"/>
          </a:xfrm>
          <a:prstGeom prst="rect">
            <a:avLst/>
          </a:prstGeom>
          <a:noFill/>
        </p:spPr>
      </p:pic>
      <p:pic>
        <p:nvPicPr>
          <p:cNvPr id="405509" name="Picture 5" descr="rotat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8925" y="3733800"/>
            <a:ext cx="2632075" cy="2114550"/>
          </a:xfrm>
          <a:prstGeom prst="rect">
            <a:avLst/>
          </a:prstGeom>
          <a:noFill/>
        </p:spPr>
      </p:pic>
      <p:sp>
        <p:nvSpPr>
          <p:cNvPr id="405510" name="Text Box 6"/>
          <p:cNvSpPr txBox="1">
            <a:spLocks noChangeArrowheads="1"/>
          </p:cNvSpPr>
          <p:nvPr/>
        </p:nvSpPr>
        <p:spPr bwMode="auto">
          <a:xfrm>
            <a:off x="2590800" y="5715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f</a:t>
            </a:r>
            <a:r>
              <a:rPr lang="en-US">
                <a:solidFill>
                  <a:prstClr val="black"/>
                </a:solidFill>
              </a:rPr>
              <a:t>(</a:t>
            </a:r>
            <a:r>
              <a:rPr lang="en-US" b="1" i="1">
                <a:solidFill>
                  <a:prstClr val="black"/>
                </a:solidFill>
              </a:rPr>
              <a:t>x</a:t>
            </a:r>
            <a:r>
              <a:rPr lang="en-US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405511" name="Text Box 7"/>
          <p:cNvSpPr txBox="1">
            <a:spLocks noChangeArrowheads="1"/>
          </p:cNvSpPr>
          <p:nvPr/>
        </p:nvSpPr>
        <p:spPr bwMode="auto">
          <a:xfrm>
            <a:off x="6096000" y="57150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g</a:t>
            </a:r>
            <a:r>
              <a:rPr lang="en-US">
                <a:solidFill>
                  <a:prstClr val="black"/>
                </a:solidFill>
              </a:rPr>
              <a:t>(</a:t>
            </a:r>
            <a:r>
              <a:rPr lang="en-US" b="1" i="1">
                <a:solidFill>
                  <a:prstClr val="black"/>
                </a:solidFill>
              </a:rPr>
              <a:t>x’</a:t>
            </a:r>
            <a:r>
              <a:rPr lang="en-US">
                <a:solidFill>
                  <a:prstClr val="black"/>
                </a:solidFill>
              </a:rPr>
              <a:t>)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752600" y="5257800"/>
            <a:ext cx="381000" cy="381000"/>
            <a:chOff x="1104" y="3312"/>
            <a:chExt cx="240" cy="240"/>
          </a:xfrm>
        </p:grpSpPr>
        <p:sp>
          <p:nvSpPr>
            <p:cNvPr id="405513" name="Line 9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5514" name="Line 10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257800" y="5257800"/>
            <a:ext cx="381000" cy="381000"/>
            <a:chOff x="1104" y="3312"/>
            <a:chExt cx="240" cy="240"/>
          </a:xfrm>
        </p:grpSpPr>
        <p:sp>
          <p:nvSpPr>
            <p:cNvPr id="405516" name="Line 12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5517" name="Line 13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05518" name="Text Box 14"/>
          <p:cNvSpPr txBox="1">
            <a:spLocks noChangeArrowheads="1"/>
          </p:cNvSpPr>
          <p:nvPr/>
        </p:nvSpPr>
        <p:spPr bwMode="auto">
          <a:xfrm>
            <a:off x="1752600" y="5562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x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05519" name="Text Box 15"/>
          <p:cNvSpPr txBox="1">
            <a:spLocks noChangeArrowheads="1"/>
          </p:cNvSpPr>
          <p:nvPr/>
        </p:nvSpPr>
        <p:spPr bwMode="auto">
          <a:xfrm>
            <a:off x="5257800" y="5562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x’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05520" name="Rectangle 16"/>
          <p:cNvSpPr>
            <a:spLocks noChangeArrowheads="1"/>
          </p:cNvSpPr>
          <p:nvPr/>
        </p:nvSpPr>
        <p:spPr bwMode="auto">
          <a:xfrm>
            <a:off x="2225675" y="5105400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5521" name="Rectangle 17"/>
          <p:cNvSpPr>
            <a:spLocks noChangeArrowheads="1"/>
          </p:cNvSpPr>
          <p:nvPr/>
        </p:nvSpPr>
        <p:spPr bwMode="auto">
          <a:xfrm>
            <a:off x="5791200" y="5121275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5522" name="Freeform 18"/>
          <p:cNvSpPr>
            <a:spLocks/>
          </p:cNvSpPr>
          <p:nvPr/>
        </p:nvSpPr>
        <p:spPr bwMode="auto">
          <a:xfrm>
            <a:off x="2422525" y="4724400"/>
            <a:ext cx="3352800" cy="3810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1152" y="0"/>
              </a:cxn>
              <a:cxn ang="0">
                <a:pos x="2160" y="288"/>
              </a:cxn>
            </a:cxnLst>
            <a:rect l="0" t="0" r="r" b="b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5523" name="Text Box 19"/>
          <p:cNvSpPr txBox="1">
            <a:spLocks noChangeArrowheads="1"/>
          </p:cNvSpPr>
          <p:nvPr/>
        </p:nvSpPr>
        <p:spPr bwMode="auto">
          <a:xfrm>
            <a:off x="4191000" y="4800600"/>
            <a:ext cx="838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h</a:t>
            </a:r>
            <a:r>
              <a:rPr lang="en-US" b="1" i="1" baseline="30000">
                <a:solidFill>
                  <a:prstClr val="black"/>
                </a:solidFill>
              </a:rPr>
              <a:t>-1</a:t>
            </a:r>
            <a:r>
              <a:rPr lang="en-US">
                <a:solidFill>
                  <a:prstClr val="black"/>
                </a:solidFill>
              </a:rPr>
              <a:t>(</a:t>
            </a:r>
            <a:r>
              <a:rPr lang="en-US" b="1" i="1">
                <a:solidFill>
                  <a:prstClr val="black"/>
                </a:solidFill>
              </a:rPr>
              <a:t>x’</a:t>
            </a:r>
            <a:r>
              <a:rPr lang="en-US">
                <a:solidFill>
                  <a:prstClr val="black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083182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5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5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5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20" grpId="0" animBg="1"/>
      <p:bldP spid="405521" grpId="0" animBg="1"/>
      <p:bldP spid="4055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269232" y="4797896"/>
            <a:ext cx="609600" cy="609600"/>
            <a:chOff x="1248" y="3072"/>
            <a:chExt cx="384" cy="384"/>
          </a:xfrm>
        </p:grpSpPr>
        <p:sp>
          <p:nvSpPr>
            <p:cNvPr id="66595" name="Line 3"/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6596" name="Line 4"/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6597" name="Line 5"/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6598" name="Line 6"/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5774432" y="4721696"/>
            <a:ext cx="609600" cy="609600"/>
            <a:chOff x="1248" y="3072"/>
            <a:chExt cx="384" cy="384"/>
          </a:xfrm>
        </p:grpSpPr>
        <p:sp>
          <p:nvSpPr>
            <p:cNvPr id="66591" name="Line 8"/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6592" name="Line 9"/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6593" name="Line 10"/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6594" name="Line 11"/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66564" name="Text Box 12"/>
          <p:cNvSpPr txBox="1">
            <a:spLocks noChangeArrowheads="1"/>
          </p:cNvSpPr>
          <p:nvPr/>
        </p:nvSpPr>
        <p:spPr bwMode="auto">
          <a:xfrm>
            <a:off x="2726432" y="5636096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66565" name="Text Box 13"/>
          <p:cNvSpPr txBox="1">
            <a:spLocks noChangeArrowheads="1"/>
          </p:cNvSpPr>
          <p:nvPr/>
        </p:nvSpPr>
        <p:spPr bwMode="auto">
          <a:xfrm>
            <a:off x="6231632" y="5636096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x’,y’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2040632" y="5178896"/>
            <a:ext cx="381000" cy="381000"/>
            <a:chOff x="1104" y="3312"/>
            <a:chExt cx="240" cy="240"/>
          </a:xfrm>
        </p:grpSpPr>
        <p:sp>
          <p:nvSpPr>
            <p:cNvPr id="66589" name="Line 15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6590" name="Line 16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66567" name="Text Box 17"/>
          <p:cNvSpPr txBox="1">
            <a:spLocks noChangeArrowheads="1"/>
          </p:cNvSpPr>
          <p:nvPr/>
        </p:nvSpPr>
        <p:spPr bwMode="auto">
          <a:xfrm>
            <a:off x="2040632" y="5483696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6568" name="Text Box 18"/>
          <p:cNvSpPr txBox="1">
            <a:spLocks noChangeArrowheads="1"/>
          </p:cNvSpPr>
          <p:nvPr/>
        </p:nvSpPr>
        <p:spPr bwMode="auto">
          <a:xfrm>
            <a:off x="1507232" y="5026496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6569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Ters Eğme</a:t>
            </a:r>
          </a:p>
        </p:txBody>
      </p:sp>
      <p:sp>
        <p:nvSpPr>
          <p:cNvPr id="66570" name="Rectangle 20"/>
          <p:cNvSpPr>
            <a:spLocks noGrp="1" noChangeArrowheads="1"/>
          </p:cNvSpPr>
          <p:nvPr>
            <p:ph type="body" idx="1"/>
          </p:nvPr>
        </p:nvSpPr>
        <p:spPr>
          <a:xfrm>
            <a:off x="611560" y="1874838"/>
            <a:ext cx="8075240" cy="37543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/>
              <a:t>Tüm </a:t>
            </a:r>
            <a:r>
              <a:rPr lang="en-US" sz="2400" b="1" i="1"/>
              <a:t>g</a:t>
            </a:r>
            <a:r>
              <a:rPr lang="en-US" sz="2400"/>
              <a:t>(</a:t>
            </a:r>
            <a:r>
              <a:rPr lang="en-US" sz="2400" i="1"/>
              <a:t>x’,y’</a:t>
            </a:r>
            <a:r>
              <a:rPr lang="en-US" sz="2400"/>
              <a:t>) piksellerinin değeri (</a:t>
            </a:r>
            <a:r>
              <a:rPr lang="en-US" sz="2400" i="1"/>
              <a:t>x,y</a:t>
            </a:r>
            <a:r>
              <a:rPr lang="en-US" sz="2400"/>
              <a:t>)</a:t>
            </a:r>
            <a:r>
              <a:rPr lang="en-US" sz="2400" b="1"/>
              <a:t> </a:t>
            </a:r>
            <a:r>
              <a:rPr lang="en-US" sz="2400"/>
              <a:t>=</a:t>
            </a:r>
            <a:r>
              <a:rPr lang="en-US" sz="2400" b="1"/>
              <a:t> </a:t>
            </a:r>
            <a:r>
              <a:rPr lang="en-US" sz="2400" b="1" i="1"/>
              <a:t>h</a:t>
            </a:r>
            <a:r>
              <a:rPr lang="en-US" sz="2400" b="1" i="1" baseline="30000"/>
              <a:t>-1</a:t>
            </a:r>
            <a:r>
              <a:rPr lang="en-US" sz="2400"/>
              <a:t>(</a:t>
            </a:r>
            <a:r>
              <a:rPr lang="en-US" sz="2400" i="1"/>
              <a:t>x’,y’</a:t>
            </a:r>
            <a:r>
              <a:rPr lang="en-US" sz="2400"/>
              <a:t>) dönüşümüyle </a:t>
            </a:r>
            <a:r>
              <a:rPr lang="en-US" sz="2400" b="1" i="1"/>
              <a:t>f</a:t>
            </a:r>
            <a:r>
              <a:rPr lang="en-US" sz="2400"/>
              <a:t>(</a:t>
            </a:r>
            <a:r>
              <a:rPr lang="en-US" sz="2400" i="1"/>
              <a:t>x,y</a:t>
            </a:r>
            <a:r>
              <a:rPr lang="en-US" sz="2400"/>
              <a:t>) görüntüsünde denk düştüğü konumdan belirlenir.</a:t>
            </a:r>
          </a:p>
          <a:p>
            <a:pPr lvl="1">
              <a:spcAft>
                <a:spcPts val="600"/>
              </a:spcAft>
            </a:pPr>
            <a:r>
              <a:rPr lang="en-US" sz="2400"/>
              <a:t>Peki ya bir piksel iki pikselin arasına denk geliyorsa?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sz="2000"/>
              <a:t>Komşularının renk değerleri aradeğerlenir.</a:t>
            </a:r>
          </a:p>
          <a:p>
            <a:endParaRPr lang="en-US" sz="2400" i="1" dirty="0"/>
          </a:p>
        </p:txBody>
      </p: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2040632" y="5178896"/>
            <a:ext cx="381000" cy="381000"/>
            <a:chOff x="1104" y="3312"/>
            <a:chExt cx="240" cy="240"/>
          </a:xfrm>
        </p:grpSpPr>
        <p:sp>
          <p:nvSpPr>
            <p:cNvPr id="66587" name="Line 22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6588" name="Line 23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5545832" y="5178896"/>
            <a:ext cx="381000" cy="381000"/>
            <a:chOff x="1104" y="3312"/>
            <a:chExt cx="240" cy="240"/>
          </a:xfrm>
        </p:grpSpPr>
        <p:sp>
          <p:nvSpPr>
            <p:cNvPr id="66585" name="Line 25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6586" name="Line 26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66573" name="Text Box 27"/>
          <p:cNvSpPr txBox="1">
            <a:spLocks noChangeArrowheads="1"/>
          </p:cNvSpPr>
          <p:nvPr/>
        </p:nvSpPr>
        <p:spPr bwMode="auto">
          <a:xfrm>
            <a:off x="2040632" y="5483696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6574" name="Text Box 28"/>
          <p:cNvSpPr txBox="1">
            <a:spLocks noChangeArrowheads="1"/>
          </p:cNvSpPr>
          <p:nvPr/>
        </p:nvSpPr>
        <p:spPr bwMode="auto">
          <a:xfrm>
            <a:off x="5545832" y="5483696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x’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2694682" y="4474025"/>
            <a:ext cx="3352799" cy="563374"/>
            <a:chOff x="1526" y="1536"/>
            <a:chExt cx="2112" cy="240"/>
          </a:xfrm>
        </p:grpSpPr>
        <p:sp>
          <p:nvSpPr>
            <p:cNvPr id="66583" name="Text Box 30"/>
            <p:cNvSpPr txBox="1">
              <a:spLocks noChangeArrowheads="1"/>
            </p:cNvSpPr>
            <p:nvPr/>
          </p:nvSpPr>
          <p:spPr bwMode="auto">
            <a:xfrm>
              <a:off x="2218" y="1556"/>
              <a:ext cx="853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0000"/>
                  </a:solidFill>
                  <a:latin typeface="Times New Roman" pitchFamily="18" charset="0"/>
                </a:rPr>
                <a:t>h</a:t>
              </a:r>
              <a:r>
                <a:rPr lang="en-US" sz="2400" i="1" baseline="30000">
                  <a:solidFill>
                    <a:srgbClr val="000000"/>
                  </a:solidFill>
                  <a:latin typeface="Times New Roman" pitchFamily="18" charset="0"/>
                </a:rPr>
                <a:t>-1</a:t>
              </a: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(</a:t>
              </a:r>
              <a:r>
                <a:rPr lang="en-US" sz="2400" i="1">
                  <a:solidFill>
                    <a:srgbClr val="000000"/>
                  </a:solidFill>
                  <a:latin typeface="Times New Roman" pitchFamily="18" charset="0"/>
                </a:rPr>
                <a:t>x’,y’</a:t>
              </a:r>
              <a:r>
                <a:rPr lang="en-US" sz="240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66584" name="Freeform 31"/>
            <p:cNvSpPr>
              <a:spLocks/>
            </p:cNvSpPr>
            <p:nvPr/>
          </p:nvSpPr>
          <p:spPr bwMode="auto">
            <a:xfrm>
              <a:off x="1526" y="1536"/>
              <a:ext cx="2112" cy="240"/>
            </a:xfrm>
            <a:custGeom>
              <a:avLst/>
              <a:gdLst>
                <a:gd name="T0" fmla="*/ 0 w 2160"/>
                <a:gd name="T1" fmla="*/ 97 h 288"/>
                <a:gd name="T2" fmla="*/ 1007 w 2160"/>
                <a:gd name="T3" fmla="*/ 0 h 288"/>
                <a:gd name="T4" fmla="*/ 1887 w 2160"/>
                <a:gd name="T5" fmla="*/ 97 h 288"/>
                <a:gd name="T6" fmla="*/ 0 60000 65536"/>
                <a:gd name="T7" fmla="*/ 0 60000 65536"/>
                <a:gd name="T8" fmla="*/ 0 60000 65536"/>
                <a:gd name="T9" fmla="*/ 0 w 2160"/>
                <a:gd name="T10" fmla="*/ 0 h 288"/>
                <a:gd name="T11" fmla="*/ 2160 w 2160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" h="288">
                  <a:moveTo>
                    <a:pt x="0" y="288"/>
                  </a:moveTo>
                  <a:cubicBezTo>
                    <a:pt x="396" y="144"/>
                    <a:pt x="792" y="0"/>
                    <a:pt x="1152" y="0"/>
                  </a:cubicBezTo>
                  <a:cubicBezTo>
                    <a:pt x="1512" y="0"/>
                    <a:pt x="1836" y="144"/>
                    <a:pt x="2160" y="288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 type="triangle" w="med" len="med"/>
              <a:tailEnd type="none" w="lg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66577" name="Text Box 33"/>
          <p:cNvSpPr txBox="1">
            <a:spLocks noChangeArrowheads="1"/>
          </p:cNvSpPr>
          <p:nvPr/>
        </p:nvSpPr>
        <p:spPr bwMode="auto">
          <a:xfrm>
            <a:off x="5012432" y="5026496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>
                <a:solidFill>
                  <a:srgbClr val="000000"/>
                </a:solidFill>
                <a:latin typeface="Times New Roman" pitchFamily="18" charset="0"/>
              </a:rPr>
              <a:t>y’</a:t>
            </a: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6578" name="Oval 34"/>
          <p:cNvSpPr>
            <a:spLocks noChangeArrowheads="1"/>
          </p:cNvSpPr>
          <p:nvPr/>
        </p:nvSpPr>
        <p:spPr bwMode="auto">
          <a:xfrm>
            <a:off x="6047481" y="4959241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6579" name="Oval 35"/>
          <p:cNvSpPr>
            <a:spLocks noChangeArrowheads="1"/>
          </p:cNvSpPr>
          <p:nvPr/>
        </p:nvSpPr>
        <p:spPr bwMode="auto">
          <a:xfrm>
            <a:off x="2623592" y="508788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762810"/>
      </p:ext>
    </p:extLst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Aradeğerleme</a:t>
            </a:r>
          </a:p>
        </p:txBody>
      </p:sp>
      <p:sp>
        <p:nvSpPr>
          <p:cNvPr id="407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/>
              <a:t>Tırtıklı yapıları ve doku seyirmelerini önler.</a:t>
            </a:r>
          </a:p>
          <a:p>
            <a:r>
              <a:rPr lang="en-US" sz="2800"/>
              <a:t>Bazı ara değerleme filtreleri:</a:t>
            </a:r>
          </a:p>
          <a:p>
            <a:pPr lvl="1"/>
            <a:r>
              <a:rPr lang="en-US" sz="2400"/>
              <a:t>En yakın komşu aradeğerlemesi</a:t>
            </a:r>
          </a:p>
          <a:p>
            <a:pPr lvl="1"/>
            <a:r>
              <a:rPr lang="en-US" sz="2400"/>
              <a:t>Çift doğrusal aradeğerlemesi</a:t>
            </a:r>
          </a:p>
          <a:p>
            <a:pPr lvl="1"/>
            <a:r>
              <a:rPr lang="en-US" sz="2400"/>
              <a:t>Çift kübik aradeğerlemesi</a:t>
            </a:r>
          </a:p>
          <a:p>
            <a:pPr lvl="1"/>
            <a:r>
              <a:rPr lang="en-US" sz="2400"/>
              <a:t>sinc / FIR aradeğerlemesi</a:t>
            </a:r>
          </a:p>
          <a:p>
            <a:endParaRPr lang="en-US" sz="2800" dirty="0"/>
          </a:p>
        </p:txBody>
      </p:sp>
      <p:pic>
        <p:nvPicPr>
          <p:cNvPr id="407556" name="Picture 4" descr="rotatedN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3286125"/>
            <a:ext cx="3449638" cy="28400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103908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5" grpId="0" build="p" bldLvl="2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Line 2"/>
          <p:cNvSpPr>
            <a:spLocks noChangeShapeType="1"/>
          </p:cNvSpPr>
          <p:nvPr/>
        </p:nvSpPr>
        <p:spPr bwMode="auto">
          <a:xfrm>
            <a:off x="3536032" y="3756545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7587" name="Line 3"/>
          <p:cNvSpPr>
            <a:spLocks noChangeShapeType="1"/>
          </p:cNvSpPr>
          <p:nvPr/>
        </p:nvSpPr>
        <p:spPr bwMode="auto">
          <a:xfrm>
            <a:off x="4602832" y="375654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Çift Doğrusal Aradeğerleme </a:t>
            </a:r>
            <a:br>
              <a:rPr lang="en-US"/>
            </a:br>
            <a:r>
              <a:rPr lang="en-US"/>
              <a:t>(Bilinear Interpolation)</a:t>
            </a:r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00535"/>
            <a:ext cx="7772400" cy="609600"/>
          </a:xfrm>
        </p:spPr>
        <p:txBody>
          <a:bodyPr>
            <a:normAutofit/>
          </a:bodyPr>
          <a:lstStyle/>
          <a:p>
            <a:r>
              <a:rPr lang="en-US" sz="2800"/>
              <a:t>f(x,y) konumunda örnekleme</a:t>
            </a:r>
          </a:p>
        </p:txBody>
      </p:sp>
      <p:sp>
        <p:nvSpPr>
          <p:cNvPr id="67590" name="Line 6"/>
          <p:cNvSpPr>
            <a:spLocks noChangeShapeType="1"/>
          </p:cNvSpPr>
          <p:nvPr/>
        </p:nvSpPr>
        <p:spPr bwMode="auto">
          <a:xfrm>
            <a:off x="3536032" y="2765945"/>
            <a:ext cx="0" cy="190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7591" name="Line 7"/>
          <p:cNvSpPr>
            <a:spLocks noChangeShapeType="1"/>
          </p:cNvSpPr>
          <p:nvPr/>
        </p:nvSpPr>
        <p:spPr bwMode="auto">
          <a:xfrm>
            <a:off x="5136232" y="2765945"/>
            <a:ext cx="0" cy="190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7592" name="Line 8"/>
          <p:cNvSpPr>
            <a:spLocks noChangeShapeType="1"/>
          </p:cNvSpPr>
          <p:nvPr/>
        </p:nvSpPr>
        <p:spPr bwMode="auto">
          <a:xfrm rot="-5400000">
            <a:off x="4336132" y="2042045"/>
            <a:ext cx="0" cy="190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7593" name="Line 9"/>
          <p:cNvSpPr>
            <a:spLocks noChangeShapeType="1"/>
          </p:cNvSpPr>
          <p:nvPr/>
        </p:nvSpPr>
        <p:spPr bwMode="auto">
          <a:xfrm rot="-5400000">
            <a:off x="4336132" y="3489845"/>
            <a:ext cx="0" cy="190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7594" name="Oval 10"/>
          <p:cNvSpPr>
            <a:spLocks noChangeArrowheads="1"/>
          </p:cNvSpPr>
          <p:nvPr/>
        </p:nvSpPr>
        <p:spPr bwMode="auto">
          <a:xfrm>
            <a:off x="4569495" y="372479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67595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95936" y="3806279"/>
            <a:ext cx="151655" cy="15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6" name="Picture 12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5695" y="3950295"/>
            <a:ext cx="107481" cy="200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7" name="Picture 13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78807" y="4504258"/>
            <a:ext cx="5016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8" name="Picture 14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98145" y="4504258"/>
            <a:ext cx="10048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9" name="Picture 15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79095" y="2684983"/>
            <a:ext cx="148113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600" name="Picture 16" descr="Edittex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54945" y="2684983"/>
            <a:ext cx="10048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601" name="Picture 17" descr="Edittex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21845" y="3437458"/>
            <a:ext cx="5857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602" name="Picture 18" descr="Edittex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5038" y="4959945"/>
            <a:ext cx="4637087" cy="134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85908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dirty="0"/>
              <a:t>Yüzey Koordinat Sistemi</a:t>
            </a:r>
            <a:endParaRPr lang="en-US" dirty="0"/>
          </a:p>
        </p:txBody>
      </p:sp>
      <p:pic>
        <p:nvPicPr>
          <p:cNvPr id="28675" name="AADGHTU0.jpg" descr="AADGHTU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6"/>
          <a:stretch/>
        </p:blipFill>
        <p:spPr bwMode="auto">
          <a:xfrm>
            <a:off x="5627817" y="2492896"/>
            <a:ext cx="3491880" cy="2314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698976" cy="4925144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dirty="0"/>
                  <a:t>Bir yüzey konumunda oluşturulmuş yerel bir koordinat sistemi.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dirty="0"/>
                  <a:t>Yüzey normali (normal </a:t>
                </a:r>
                <a:r>
                  <a:rPr lang="tr-TR" dirty="0" err="1"/>
                  <a:t>vector</a:t>
                </a:r>
                <a:r>
                  <a:rPr lang="tr-TR" dirty="0"/>
                  <a:t>) </a:t>
                </a:r>
                <a:r>
                  <a:rPr lang="tr-TR" b="1" dirty="0"/>
                  <a:t>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dirty="0"/>
                  <a:t>Yüzey teğet vektörü (</a:t>
                </a:r>
                <a:r>
                  <a:rPr lang="tr-TR" dirty="0" err="1"/>
                  <a:t>tangent</a:t>
                </a:r>
                <a:r>
                  <a:rPr lang="tr-TR" dirty="0"/>
                  <a:t> </a:t>
                </a:r>
                <a:r>
                  <a:rPr lang="tr-TR" dirty="0" err="1"/>
                  <a:t>vector</a:t>
                </a:r>
                <a:r>
                  <a:rPr lang="tr-TR" dirty="0"/>
                  <a:t>) </a:t>
                </a:r>
                <a:r>
                  <a:rPr lang="tr-TR" b="1" dirty="0"/>
                  <a:t>T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b="1" dirty="0"/>
                  <a:t>N </a:t>
                </a:r>
                <a:r>
                  <a:rPr lang="tr-TR" dirty="0"/>
                  <a:t>ve </a:t>
                </a:r>
                <a:r>
                  <a:rPr lang="tr-TR" b="1" dirty="0"/>
                  <a:t>T </a:t>
                </a:r>
                <a:r>
                  <a:rPr lang="tr-TR" dirty="0"/>
                  <a:t>eksenlerine dik vektör (</a:t>
                </a:r>
                <a:r>
                  <a:rPr lang="tr-TR" dirty="0" err="1"/>
                  <a:t>binormal</a:t>
                </a:r>
                <a:r>
                  <a:rPr lang="tr-TR" dirty="0"/>
                  <a:t> </a:t>
                </a:r>
                <a:r>
                  <a:rPr lang="tr-TR" dirty="0" err="1"/>
                  <a:t>vector</a:t>
                </a:r>
                <a:r>
                  <a:rPr lang="tr-TR" dirty="0"/>
                  <a:t>) </a:t>
                </a:r>
                <a:r>
                  <a:rPr lang="tr-TR" b="1" dirty="0"/>
                  <a:t>B</a:t>
                </a: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tr-TR" b="1" i="1" smtClean="0">
                        <a:latin typeface="Cambria Math"/>
                      </a:rPr>
                      <m:t>𝑩</m:t>
                    </m:r>
                    <m:r>
                      <a:rPr lang="tr-TR" b="1" i="1" smtClean="0">
                        <a:latin typeface="Cambria Math"/>
                      </a:rPr>
                      <m:t>=</m:t>
                    </m:r>
                    <m:r>
                      <a:rPr lang="tr-TR" b="1" i="1" smtClean="0">
                        <a:latin typeface="Cambria Math"/>
                      </a:rPr>
                      <m:t>𝑻</m:t>
                    </m:r>
                    <m:r>
                      <a:rPr lang="tr-TR" b="1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tr-TR" b="1" i="1" smtClean="0">
                        <a:latin typeface="Cambria Math"/>
                        <a:ea typeface="Cambria Math"/>
                      </a:rPr>
                      <m:t>𝑵</m:t>
                    </m:r>
                  </m:oMath>
                </a14:m>
                <a:endParaRPr lang="tr-TR" b="1" dirty="0"/>
              </a:p>
              <a:p>
                <a:pPr>
                  <a:lnSpc>
                    <a:spcPct val="120000"/>
                  </a:lnSpc>
                </a:pPr>
                <a:r>
                  <a:rPr lang="tr-TR" b="1" dirty="0"/>
                  <a:t>N</a:t>
                </a:r>
                <a:r>
                  <a:rPr lang="tr-TR" dirty="0"/>
                  <a:t> ve </a:t>
                </a:r>
                <a:r>
                  <a:rPr lang="tr-TR" b="1" dirty="0"/>
                  <a:t>T</a:t>
                </a:r>
                <a:r>
                  <a:rPr lang="tr-TR" dirty="0"/>
                  <a:t> doğrultusunda </a:t>
                </a:r>
                <a:r>
                  <a:rPr lang="tr-TR" dirty="0" err="1"/>
                  <a:t>sarsınımlar</a:t>
                </a:r>
                <a:r>
                  <a:rPr lang="tr-TR" dirty="0"/>
                  <a:t> (</a:t>
                </a:r>
                <a:r>
                  <a:rPr lang="tr-TR" dirty="0" err="1"/>
                  <a:t>perturbations</a:t>
                </a:r>
                <a:r>
                  <a:rPr lang="tr-TR" dirty="0"/>
                  <a:t>) vererek ağaç damarı, mermer şeritleri veya kumaşlardaki çapraz iplik </a:t>
                </a:r>
                <a:r>
                  <a:rPr lang="tr-TR"/>
                  <a:t>örüntüleri </a:t>
                </a:r>
                <a:r>
                  <a:rPr lang="en-US"/>
                  <a:t>ile</a:t>
                </a:r>
                <a:r>
                  <a:rPr lang="tr-TR"/>
                  <a:t> </a:t>
                </a:r>
                <a:r>
                  <a:rPr lang="tr-TR" dirty="0"/>
                  <a:t>tümsek ve çıkıntı gibi etkiler doku üzerinde modellenebilir.</a:t>
                </a:r>
              </a:p>
              <a:p>
                <a:pPr lvl="1">
                  <a:lnSpc>
                    <a:spcPct val="120000"/>
                  </a:lnSpc>
                </a:pPr>
                <a:endParaRPr lang="tr-TR" b="1" dirty="0"/>
              </a:p>
              <a:p>
                <a:pPr lvl="1">
                  <a:lnSpc>
                    <a:spcPct val="120000"/>
                  </a:lnSpc>
                </a:pPr>
                <a:endParaRPr lang="tr-TR" b="1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698976" cy="4925144"/>
              </a:xfrm>
              <a:blipFill>
                <a:blip r:embed="rId4"/>
                <a:stretch>
                  <a:fillRect l="-1176" t="-867" r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955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Bulanıklaştırma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533893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2" indent="-342900"/>
            <a:r>
              <a:rPr lang="en-US"/>
              <a:t>Toplamı 1 olan filtredir.</a:t>
            </a:r>
          </a:p>
          <a:p>
            <a:pPr marL="800100" lvl="3" indent="-342900"/>
            <a:r>
              <a:rPr lang="en-US"/>
              <a:t>Homojen sahada çıktı aynı olur.</a:t>
            </a:r>
          </a:p>
          <a:p>
            <a:r>
              <a:rPr lang="en-US" sz="2400"/>
              <a:t>Bulanıklaştırma için şu filtreler kullanılabilir. </a:t>
            </a:r>
          </a:p>
          <a:p>
            <a:pPr lvl="1"/>
            <a:r>
              <a:rPr lang="en-US" sz="2000"/>
              <a:t>Ortalama filtre</a:t>
            </a:r>
          </a:p>
          <a:p>
            <a:pPr lvl="2"/>
            <a:r>
              <a:rPr lang="en-US" sz="1800"/>
              <a:t>Filtre değerleri = 1/filtreElemanSayısı</a:t>
            </a:r>
          </a:p>
          <a:p>
            <a:pPr lvl="1"/>
            <a:r>
              <a:rPr lang="en-US" sz="2000"/>
              <a:t>Gauss filtre</a:t>
            </a:r>
          </a:p>
          <a:p>
            <a:pPr lvl="2"/>
            <a:r>
              <a:rPr lang="en-US" sz="1800"/>
              <a:t>Filtre değerleri 2-B Gauss dağılım formülüne göre belirlenir.</a:t>
            </a:r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700808"/>
            <a:ext cx="3250704" cy="1635575"/>
          </a:xfrm>
          <a:prstGeom prst="rect">
            <a:avLst/>
          </a:prstGeom>
        </p:spPr>
      </p:pic>
      <p:pic>
        <p:nvPicPr>
          <p:cNvPr id="7" name="Picture 6" descr="gauss2"/>
          <p:cNvPicPr>
            <a:picLocks noGrp="1" noChangeAspect="1" noChangeArrowheads="1"/>
          </p:cNvPicPr>
          <p:nvPr>
            <p:ph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7"/>
          <a:stretch/>
        </p:blipFill>
        <p:spPr>
          <a:xfrm>
            <a:off x="6675940" y="4927295"/>
            <a:ext cx="2468060" cy="15509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8" descr="gausmask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01346" y="4684337"/>
            <a:ext cx="2417176" cy="198502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/>
              <p:cNvSpPr txBox="1"/>
              <p:nvPr/>
            </p:nvSpPr>
            <p:spPr>
              <a:xfrm>
                <a:off x="402972" y="5288743"/>
                <a:ext cx="3458343" cy="6070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9" name="Metin kutusu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72" y="5288743"/>
                <a:ext cx="3458343" cy="6070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564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Gauss Filtreler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Alçak geçirgen filtreler olarak bilinir.</a:t>
            </a:r>
          </a:p>
          <a:p>
            <a:r>
              <a:rPr lang="en-US" sz="2800"/>
              <a:t>Standart sapma parametresi arttıkça</a:t>
            </a:r>
          </a:p>
          <a:p>
            <a:pPr lvl="1"/>
            <a:r>
              <a:rPr lang="en-US" sz="2400"/>
              <a:t>Filtrenin pencere boyutu büyür.</a:t>
            </a:r>
          </a:p>
          <a:p>
            <a:pPr lvl="2"/>
            <a:r>
              <a:rPr lang="en-US" sz="2000"/>
              <a:t>Böylece 2-D Gauss fonksiyonu yeterince temsil edilmiş olur.</a:t>
            </a:r>
          </a:p>
          <a:p>
            <a:pPr lvl="2"/>
            <a:r>
              <a:rPr lang="en-US" sz="2000"/>
              <a:t>[-3</a:t>
            </a:r>
            <a:r>
              <a:rPr lang="el-GR" sz="2000"/>
              <a:t>σ</a:t>
            </a:r>
            <a:r>
              <a:rPr lang="en-US" sz="2000"/>
              <a:t>, 3</a:t>
            </a:r>
            <a:r>
              <a:rPr lang="el-GR" sz="2000"/>
              <a:t> σ</a:t>
            </a:r>
            <a:r>
              <a:rPr lang="en-US" sz="2000"/>
              <a:t>] aralığını temsil etmek yeterlidir.</a:t>
            </a:r>
          </a:p>
          <a:p>
            <a:pPr lvl="1"/>
            <a:r>
              <a:rPr lang="en-US" sz="2400"/>
              <a:t>Bulanıklaştırma miktarı artar.</a:t>
            </a:r>
            <a:endParaRPr lang="en-US" sz="16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398476" y="6189322"/>
            <a:ext cx="6917940" cy="624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tr-TR" altLang="tr-TR" sz="2800"/>
              <a:t>  </a:t>
            </a:r>
            <a:r>
              <a:rPr lang="en-US" altLang="tr-TR" sz="2800"/>
              <a:t>Orijinal	</a:t>
            </a:r>
            <a:r>
              <a:rPr lang="tr-TR" altLang="tr-TR" sz="2800"/>
              <a:t> </a:t>
            </a:r>
            <a:r>
              <a:rPr lang="en-US" altLang="tr-TR" sz="2800"/>
              <a:t>	   </a:t>
            </a:r>
            <a:r>
              <a:rPr lang="tr-TR" altLang="tr-TR" sz="2800"/>
              <a:t> </a:t>
            </a:r>
            <a:r>
              <a:rPr lang="en-US" altLang="tr-TR" sz="2800"/>
              <a:t>sigma=1	</a:t>
            </a:r>
            <a:r>
              <a:rPr lang="tr-TR" altLang="tr-TR" sz="2800"/>
              <a:t>  </a:t>
            </a:r>
            <a:r>
              <a:rPr lang="en-US" altLang="tr-TR" sz="2800"/>
              <a:t> sigma=2	  </a:t>
            </a:r>
            <a:r>
              <a:rPr lang="tr-TR" altLang="tr-TR" sz="2800"/>
              <a:t> </a:t>
            </a:r>
            <a:r>
              <a:rPr lang="en-US" altLang="tr-TR" sz="2800"/>
              <a:t>sigma=4</a:t>
            </a:r>
          </a:p>
          <a:p>
            <a:pPr>
              <a:buFontTx/>
              <a:buNone/>
            </a:pPr>
            <a:r>
              <a:rPr lang="en-US" altLang="tr-TR" sz="2800"/>
              <a:t>			 </a:t>
            </a:r>
            <a:r>
              <a:rPr lang="tr-TR" altLang="tr-TR" sz="2800"/>
              <a:t> </a:t>
            </a:r>
            <a:r>
              <a:rPr lang="en-US" altLang="tr-TR" sz="2800"/>
              <a:t> </a:t>
            </a:r>
            <a:r>
              <a:rPr lang="tr-TR" altLang="tr-TR" sz="2800"/>
              <a:t> </a:t>
            </a:r>
            <a:r>
              <a:rPr lang="en-US" altLang="tr-TR" sz="2800"/>
              <a:t>  </a:t>
            </a:r>
            <a:r>
              <a:rPr lang="tr-TR" altLang="tr-TR" sz="2800"/>
              <a:t> </a:t>
            </a:r>
            <a:r>
              <a:rPr lang="en-US" altLang="tr-TR" sz="2800"/>
              <a:t>5 x 5</a:t>
            </a:r>
            <a:r>
              <a:rPr lang="tr-TR" altLang="tr-TR" sz="2800"/>
              <a:t>              </a:t>
            </a:r>
            <a:r>
              <a:rPr lang="en-US" altLang="tr-TR" sz="2800"/>
              <a:t>	      9 x 9	</a:t>
            </a:r>
            <a:r>
              <a:rPr lang="tr-TR" altLang="tr-TR" sz="2800"/>
              <a:t>  </a:t>
            </a:r>
            <a:r>
              <a:rPr lang="en-US" altLang="tr-TR" sz="2800"/>
              <a:t>	    15 x 15</a:t>
            </a:r>
            <a:endParaRPr lang="tr-TR" altLang="tr-TR" sz="2800" dirty="0"/>
          </a:p>
        </p:txBody>
      </p:sp>
      <p:pic>
        <p:nvPicPr>
          <p:cNvPr id="11" name="Picture 12" descr="ben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99" y="4346730"/>
            <a:ext cx="1161319" cy="17650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3" descr="ben2gau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7861" y="4400123"/>
            <a:ext cx="1103318" cy="167672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Picture 14" descr="ben2gau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085" y="4399853"/>
            <a:ext cx="1102000" cy="167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5" descr="ben2gau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310" y="4399585"/>
            <a:ext cx="1102000" cy="167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gauss2"/>
          <p:cNvPicPr>
            <a:picLocks noGrp="1" noChangeAspect="1" noChangeArrowheads="1"/>
          </p:cNvPicPr>
          <p:nvPr>
            <p:ph sz="quarter" idx="429496729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7"/>
          <a:stretch/>
        </p:blipFill>
        <p:spPr>
          <a:xfrm>
            <a:off x="6444208" y="1535369"/>
            <a:ext cx="2468060" cy="15509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0895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Gürültü Giderme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Gürültü giderme için şu filtreler kullanılabilir. </a:t>
            </a:r>
          </a:p>
          <a:p>
            <a:pPr lvl="1"/>
            <a:r>
              <a:rPr lang="en-US"/>
              <a:t>Ortalama filtre</a:t>
            </a:r>
          </a:p>
          <a:p>
            <a:pPr lvl="2"/>
            <a:r>
              <a:rPr lang="en-US"/>
              <a:t>Gauss gürültüsü için etkilidir.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4797152"/>
            <a:ext cx="5277324" cy="1659986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183" y="3211000"/>
            <a:ext cx="2789634" cy="140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12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Gürültü Giderme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Gürültü giderme için şu filtreler kullanılabilir. </a:t>
            </a:r>
          </a:p>
          <a:p>
            <a:pPr lvl="1"/>
            <a:r>
              <a:rPr lang="en-US"/>
              <a:t>Medyan filtre</a:t>
            </a:r>
          </a:p>
          <a:p>
            <a:pPr lvl="2"/>
            <a:r>
              <a:rPr lang="en-US"/>
              <a:t>tuz-biber gürültüsü için etkilidir.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48" y="3400464"/>
            <a:ext cx="3447503" cy="1584176"/>
          </a:xfrm>
          <a:prstGeom prst="rect">
            <a:avLst/>
          </a:prstGeom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1" y="5213773"/>
            <a:ext cx="1521619" cy="1191317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677" y="5213773"/>
            <a:ext cx="1543886" cy="1221006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7477" y="5213773"/>
            <a:ext cx="1562443" cy="123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93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Türev Alma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Türev alan filtrelerin toplamı 0 olur.</a:t>
            </a:r>
          </a:p>
          <a:p>
            <a:pPr lvl="1"/>
            <a:r>
              <a:rPr lang="en-US" sz="2000"/>
              <a:t>Homojen sahada çıktı 0 olur.</a:t>
            </a:r>
          </a:p>
          <a:p>
            <a:r>
              <a:rPr lang="en-US" sz="2400"/>
              <a:t>x ekseni yönünde türev alan filtre</a:t>
            </a:r>
          </a:p>
          <a:p>
            <a:r>
              <a:rPr lang="en-US" sz="2400"/>
              <a:t>y ekseni yönünde türev alan filtre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645024"/>
            <a:ext cx="4968552" cy="21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9619"/>
          <a:stretch>
            <a:fillRect/>
          </a:stretch>
        </p:blipFill>
        <p:spPr bwMode="auto">
          <a:xfrm>
            <a:off x="41860" y="3501008"/>
            <a:ext cx="4387739" cy="1967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Group 28"/>
          <p:cNvGrpSpPr>
            <a:grpSpLocks/>
          </p:cNvGrpSpPr>
          <p:nvPr/>
        </p:nvGrpSpPr>
        <p:grpSpPr bwMode="auto">
          <a:xfrm>
            <a:off x="2813660" y="5614219"/>
            <a:ext cx="547687" cy="1016000"/>
            <a:chOff x="4097330" y="1789047"/>
            <a:chExt cx="547696" cy="1015663"/>
          </a:xfrm>
        </p:grpSpPr>
        <p:sp>
          <p:nvSpPr>
            <p:cNvPr id="18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 dirty="0"/>
                <a:t>-1     1</a:t>
              </a:r>
            </a:p>
          </p:txBody>
        </p:sp>
        <p:cxnSp>
          <p:nvCxnSpPr>
            <p:cNvPr id="19" name="Straight Connector 27"/>
            <p:cNvCxnSpPr>
              <a:cxnSpLocks noChangeShapeType="1"/>
              <a:stCxn id="18" idx="1"/>
              <a:endCxn id="18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" name="Group 16"/>
          <p:cNvGrpSpPr>
            <a:grpSpLocks/>
          </p:cNvGrpSpPr>
          <p:nvPr/>
        </p:nvGrpSpPr>
        <p:grpSpPr bwMode="auto">
          <a:xfrm>
            <a:off x="389398" y="5818509"/>
            <a:ext cx="1168400" cy="554038"/>
            <a:chOff x="336492" y="4999058"/>
            <a:chExt cx="1168400" cy="554039"/>
          </a:xfrm>
        </p:grpSpPr>
        <p:sp>
          <p:nvSpPr>
            <p:cNvPr id="21" name="TextBox 14"/>
            <p:cNvSpPr txBox="1">
              <a:spLocks noChangeArrowheads="1"/>
            </p:cNvSpPr>
            <p:nvPr/>
          </p:nvSpPr>
          <p:spPr bwMode="auto">
            <a:xfrm>
              <a:off x="336492" y="4999059"/>
              <a:ext cx="1168400" cy="554038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/>
                <a:t>-1    1</a:t>
              </a:r>
            </a:p>
          </p:txBody>
        </p:sp>
        <p:cxnSp>
          <p:nvCxnSpPr>
            <p:cNvPr id="22" name="Straight Connector 15"/>
            <p:cNvCxnSpPr>
              <a:cxnSpLocks noChangeShapeType="1"/>
              <a:stCxn id="21" idx="0"/>
              <a:endCxn id="21" idx="2"/>
            </p:cNvCxnSpPr>
            <p:nvPr/>
          </p:nvCxnSpPr>
          <p:spPr bwMode="auto">
            <a:xfrm rot="16200000" flipH="1">
              <a:off x="644468" y="5275283"/>
              <a:ext cx="554038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</p:spTree>
    <p:extLst>
      <p:ext uri="{BB962C8B-B14F-4D97-AF65-F5344CB8AC3E}">
        <p14:creationId xmlns:p14="http://schemas.microsoft.com/office/powerpoint/2010/main" val="5894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Gauss Filtrenin Türevleri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3272718" cy="4525963"/>
          </a:xfrm>
        </p:spPr>
        <p:txBody>
          <a:bodyPr>
            <a:normAutofit/>
          </a:bodyPr>
          <a:lstStyle/>
          <a:p>
            <a:r>
              <a:rPr lang="en-US" sz="2800"/>
              <a:t>Gauss filtre x ve y yönünde türev alan filtrelerle filtrelenebilir.</a:t>
            </a:r>
          </a:p>
          <a:p>
            <a:r>
              <a:rPr lang="en-US" sz="2800"/>
              <a:t>Hem gürültü giderme hem türev alma işlevini yerine getirir.</a:t>
            </a:r>
          </a:p>
          <a:p>
            <a:endParaRPr lang="en-US" sz="280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5954" y="4802046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0" y="4844752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833095" y="2386978"/>
            <a:ext cx="2569044" cy="2023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444208" y="2364189"/>
            <a:ext cx="2520280" cy="2023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286279" y="4379126"/>
            <a:ext cx="17668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0" i="1">
                <a:cs typeface="Arial" pitchFamily="34" charset="0"/>
              </a:rPr>
              <a:t>x</a:t>
            </a:r>
            <a:r>
              <a:rPr lang="en-US" sz="2400" b="0">
                <a:cs typeface="Arial" pitchFamily="34" charset="0"/>
              </a:rPr>
              <a:t>-doğrultusu</a:t>
            </a:r>
            <a:endParaRPr lang="en-US" sz="2400" b="0" dirty="0">
              <a:cs typeface="Arial" pitchFamily="34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7018338" y="4421832"/>
            <a:ext cx="17716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0" i="1">
                <a:cs typeface="Arial" pitchFamily="34" charset="0"/>
              </a:rPr>
              <a:t>y</a:t>
            </a:r>
            <a:r>
              <a:rPr lang="en-US" sz="2400" b="0">
                <a:cs typeface="Arial" pitchFamily="34" charset="0"/>
              </a:rPr>
              <a:t>-doğrultusu</a:t>
            </a:r>
            <a:endParaRPr lang="en-US" sz="2400" b="0" dirty="0">
              <a:cs typeface="Arial" pitchFamily="34" charset="0"/>
            </a:endParaRPr>
          </a:p>
        </p:txBody>
      </p:sp>
      <p:graphicFrame>
        <p:nvGraphicFramePr>
          <p:cNvPr id="10" name="Object 22"/>
          <p:cNvGraphicFramePr>
            <a:graphicFrameLocks noChangeAspect="1"/>
          </p:cNvGraphicFramePr>
          <p:nvPr/>
        </p:nvGraphicFramePr>
        <p:xfrm>
          <a:off x="4525641" y="1553082"/>
          <a:ext cx="1065477" cy="767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45760" imgH="393480" progId="Equation.3">
                  <p:embed/>
                </p:oleObj>
              </mc:Choice>
              <mc:Fallback>
                <p:oleObj name="Equation" r:id="rId8" imgW="545760" imgH="393480" progId="Equation.3">
                  <p:embed/>
                  <p:pic>
                    <p:nvPicPr>
                      <p:cNvPr id="1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5641" y="1553082"/>
                        <a:ext cx="1065477" cy="7678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7452320" y="1474805"/>
          <a:ext cx="1103325" cy="846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45760" imgH="419040" progId="Equation.3">
                  <p:embed/>
                </p:oleObj>
              </mc:Choice>
              <mc:Fallback>
                <p:oleObj name="Equation" r:id="rId10" imgW="545760" imgH="41904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2320" y="1474805"/>
                        <a:ext cx="1103325" cy="8464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212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f(x,y)  = &amp; (1-a)(1-b) &amp;f[i,j] \\&#10;&amp; +  a(1-b) &amp; f[i+1,j] \\&#10;&amp; + ab &amp; f[i+1,j+1] \\&#10;&amp; + (1-a)b &amp; f[i,j+1]&#10;\end{eqnarray*}&#10;\end{document}&#10;"/>
  <p:tag name="EXTERNALNAME" val="Edittex"/>
  <p:tag name="BLEND" val="False"/>
  <p:tag name="TRANSPARENT" val="False"/>
  <p:tag name="BITMAPFORMAT" val="bmpmono"/>
  <p:tag name="DEBUGINTERACTIVE" val="True"/>
  <p:tag name="ORIGWIDTH" val="1454.3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a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6.8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b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29.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i,j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57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i+1,j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i+1,j+1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64.3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i,j+1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83.625"/>
</p:tagLst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23845</TotalTime>
  <Words>1767</Words>
  <Application>Microsoft Office PowerPoint</Application>
  <PresentationFormat>Ekran Gösterisi (4:3)</PresentationFormat>
  <Paragraphs>321</Paragraphs>
  <Slides>38</Slides>
  <Notes>17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38</vt:i4>
      </vt:variant>
    </vt:vector>
  </HeadingPairs>
  <TitlesOfParts>
    <vt:vector size="45" baseType="lpstr">
      <vt:lpstr>Arial</vt:lpstr>
      <vt:lpstr>Calibri</vt:lpstr>
      <vt:lpstr>Cambria Math</vt:lpstr>
      <vt:lpstr>Helvetica</vt:lpstr>
      <vt:lpstr>Times New Roman</vt:lpstr>
      <vt:lpstr>Ofis Teması</vt:lpstr>
      <vt:lpstr>Equation</vt:lpstr>
      <vt:lpstr>BMB 3022 BİLGİSAYAR GRAFİKLERİ</vt:lpstr>
      <vt:lpstr>Uzayda Görüntü İşleme</vt:lpstr>
      <vt:lpstr>Fitreleme</vt:lpstr>
      <vt:lpstr>Bulanıklaştırma</vt:lpstr>
      <vt:lpstr>Gauss Filtreler</vt:lpstr>
      <vt:lpstr>Gürültü Giderme</vt:lpstr>
      <vt:lpstr>Gürültü Giderme</vt:lpstr>
      <vt:lpstr>Türev Alma</vt:lpstr>
      <vt:lpstr>Gauss Filtrenin Türevleri</vt:lpstr>
      <vt:lpstr>Türev Alma</vt:lpstr>
      <vt:lpstr>Keskinleştirme</vt:lpstr>
      <vt:lpstr>Görüntülerde Geometrik Dönüşümler</vt:lpstr>
      <vt:lpstr>Ölçekleme</vt:lpstr>
      <vt:lpstr>Döndürme</vt:lpstr>
      <vt:lpstr>Biçim Değiştirme</vt:lpstr>
      <vt:lpstr>Görüntü Birleştirme</vt:lpstr>
      <vt:lpstr>Görüntü Formatları</vt:lpstr>
      <vt:lpstr>PPM  Formatı</vt:lpstr>
      <vt:lpstr>PPM  Formatını Saklama Bedeli</vt:lpstr>
      <vt:lpstr>Kayıpsız ve Kayıplı Sıkıştırma</vt:lpstr>
      <vt:lpstr>JPEG Formatı</vt:lpstr>
      <vt:lpstr>JPEG Formatı</vt:lpstr>
      <vt:lpstr>Doku Haritalama</vt:lpstr>
      <vt:lpstr>Genişletilmiş Piksel Alanı</vt:lpstr>
      <vt:lpstr>PowerPoint Sunusu</vt:lpstr>
      <vt:lpstr>PowerPoint Sunusu</vt:lpstr>
      <vt:lpstr>PowerPoint Sunusu</vt:lpstr>
      <vt:lpstr>Görüntü Eğme</vt:lpstr>
      <vt:lpstr>Görüntü Eğme</vt:lpstr>
      <vt:lpstr>Parametrik (Global) Eğme</vt:lpstr>
      <vt:lpstr>Görüntü Eğme</vt:lpstr>
      <vt:lpstr>İleri Eğme</vt:lpstr>
      <vt:lpstr>İleri Eğme</vt:lpstr>
      <vt:lpstr>Ters Eğme</vt:lpstr>
      <vt:lpstr>Ters Eğme</vt:lpstr>
      <vt:lpstr>Aradeğerleme</vt:lpstr>
      <vt:lpstr>Çift Doğrusal Aradeğerleme  (Bilinear Interpolation)</vt:lpstr>
      <vt:lpstr>Yüzey Koordinat Sistemi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Grafik Donanımı</dc:title>
  <dc:creator>cnr</dc:creator>
  <cp:lastModifiedBy>Murat Berk Yetiştirir</cp:lastModifiedBy>
  <cp:revision>292</cp:revision>
  <dcterms:created xsi:type="dcterms:W3CDTF">2019-09-27T04:50:11Z</dcterms:created>
  <dcterms:modified xsi:type="dcterms:W3CDTF">2024-04-23T19:21:04Z</dcterms:modified>
</cp:coreProperties>
</file>